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25"/>
  </p:handoutMasterIdLst>
  <p:sldIdLst>
    <p:sldId id="390" r:id="rId2"/>
    <p:sldId id="277" r:id="rId3"/>
    <p:sldId id="260" r:id="rId4"/>
    <p:sldId id="278" r:id="rId5"/>
    <p:sldId id="258" r:id="rId6"/>
    <p:sldId id="391" r:id="rId7"/>
    <p:sldId id="314" r:id="rId8"/>
    <p:sldId id="315" r:id="rId9"/>
    <p:sldId id="261" r:id="rId10"/>
    <p:sldId id="264" r:id="rId11"/>
    <p:sldId id="266" r:id="rId12"/>
    <p:sldId id="273" r:id="rId13"/>
    <p:sldId id="267" r:id="rId14"/>
    <p:sldId id="268" r:id="rId15"/>
    <p:sldId id="274" r:id="rId16"/>
    <p:sldId id="269" r:id="rId17"/>
    <p:sldId id="271" r:id="rId18"/>
    <p:sldId id="270" r:id="rId19"/>
    <p:sldId id="275" r:id="rId20"/>
    <p:sldId id="272" r:id="rId21"/>
    <p:sldId id="276" r:id="rId22"/>
    <p:sldId id="316" r:id="rId23"/>
    <p:sldId id="257" r:id="rId24"/>
    <p:sldId id="282" r:id="rId25"/>
    <p:sldId id="283" r:id="rId26"/>
    <p:sldId id="287" r:id="rId27"/>
    <p:sldId id="286" r:id="rId28"/>
    <p:sldId id="288" r:id="rId29"/>
    <p:sldId id="292" r:id="rId30"/>
    <p:sldId id="284" r:id="rId31"/>
    <p:sldId id="293" r:id="rId32"/>
    <p:sldId id="285" r:id="rId33"/>
    <p:sldId id="290" r:id="rId34"/>
    <p:sldId id="291" r:id="rId35"/>
    <p:sldId id="294" r:id="rId36"/>
    <p:sldId id="295" r:id="rId37"/>
    <p:sldId id="296" r:id="rId38"/>
    <p:sldId id="297" r:id="rId39"/>
    <p:sldId id="298" r:id="rId40"/>
    <p:sldId id="317" r:id="rId41"/>
    <p:sldId id="303" r:id="rId42"/>
    <p:sldId id="301" r:id="rId43"/>
    <p:sldId id="320" r:id="rId44"/>
    <p:sldId id="319" r:id="rId45"/>
    <p:sldId id="302" r:id="rId46"/>
    <p:sldId id="318" r:id="rId47"/>
    <p:sldId id="312" r:id="rId48"/>
    <p:sldId id="304" r:id="rId49"/>
    <p:sldId id="308" r:id="rId50"/>
    <p:sldId id="309" r:id="rId51"/>
    <p:sldId id="313" r:id="rId52"/>
    <p:sldId id="310" r:id="rId53"/>
    <p:sldId id="305" r:id="rId54"/>
    <p:sldId id="311" r:id="rId55"/>
    <p:sldId id="306" r:id="rId56"/>
    <p:sldId id="321" r:id="rId57"/>
    <p:sldId id="322" r:id="rId58"/>
    <p:sldId id="323" r:id="rId59"/>
    <p:sldId id="325" r:id="rId60"/>
    <p:sldId id="324" r:id="rId61"/>
    <p:sldId id="326" r:id="rId62"/>
    <p:sldId id="327" r:id="rId63"/>
    <p:sldId id="328" r:id="rId64"/>
    <p:sldId id="330" r:id="rId65"/>
    <p:sldId id="329" r:id="rId66"/>
    <p:sldId id="331" r:id="rId67"/>
    <p:sldId id="333" r:id="rId68"/>
    <p:sldId id="332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56" r:id="rId79"/>
    <p:sldId id="357" r:id="rId80"/>
    <p:sldId id="345" r:id="rId81"/>
    <p:sldId id="346" r:id="rId82"/>
    <p:sldId id="348" r:id="rId83"/>
    <p:sldId id="365" r:id="rId84"/>
    <p:sldId id="393" r:id="rId85"/>
    <p:sldId id="351" r:id="rId86"/>
    <p:sldId id="350" r:id="rId87"/>
    <p:sldId id="354" r:id="rId88"/>
    <p:sldId id="355" r:id="rId89"/>
    <p:sldId id="358" r:id="rId90"/>
    <p:sldId id="352" r:id="rId91"/>
    <p:sldId id="353" r:id="rId92"/>
    <p:sldId id="359" r:id="rId93"/>
    <p:sldId id="360" r:id="rId94"/>
    <p:sldId id="363" r:id="rId95"/>
    <p:sldId id="364" r:id="rId96"/>
    <p:sldId id="366" r:id="rId97"/>
    <p:sldId id="368" r:id="rId98"/>
    <p:sldId id="370" r:id="rId99"/>
    <p:sldId id="371" r:id="rId100"/>
    <p:sldId id="372" r:id="rId101"/>
    <p:sldId id="373" r:id="rId102"/>
    <p:sldId id="389" r:id="rId103"/>
    <p:sldId id="367" r:id="rId104"/>
    <p:sldId id="374" r:id="rId105"/>
    <p:sldId id="376" r:id="rId106"/>
    <p:sldId id="379" r:id="rId107"/>
    <p:sldId id="377" r:id="rId108"/>
    <p:sldId id="378" r:id="rId109"/>
    <p:sldId id="380" r:id="rId110"/>
    <p:sldId id="381" r:id="rId111"/>
    <p:sldId id="382" r:id="rId112"/>
    <p:sldId id="383" r:id="rId113"/>
    <p:sldId id="375" r:id="rId114"/>
    <p:sldId id="384" r:id="rId115"/>
    <p:sldId id="385" r:id="rId116"/>
    <p:sldId id="387" r:id="rId117"/>
    <p:sldId id="388" r:id="rId118"/>
    <p:sldId id="361" r:id="rId119"/>
    <p:sldId id="362" r:id="rId120"/>
    <p:sldId id="395" r:id="rId121"/>
    <p:sldId id="280" r:id="rId122"/>
    <p:sldId id="281" r:id="rId123"/>
    <p:sldId id="392" r:id="rId1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46" autoAdjust="0"/>
    <p:restoredTop sz="97094" autoAdjust="0"/>
  </p:normalViewPr>
  <p:slideViewPr>
    <p:cSldViewPr snapToGrid="0" snapToObjects="1">
      <p:cViewPr>
        <p:scale>
          <a:sx n="100" d="100"/>
          <a:sy n="100" d="100"/>
        </p:scale>
        <p:origin x="-3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handoutMaster" Target="handoutMasters/handoutMaster1.xml"/><Relationship Id="rId126" Type="http://schemas.openxmlformats.org/officeDocument/2006/relationships/printerSettings" Target="printerSettings/printerSettings1.bin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4/9/17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Sunday, April 9,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April 9,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cflib/vcflib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amtools.github.io/bcftools/bcftools.html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dtools.readthedocs.io/en/latest/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novar.openbioinformatics.org/en/latest/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rq5x/lumpy-sv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informatics.babraham.ac.uk/projects/fastqc/Help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elipmoc/skewer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-bwa.sourceforge.net/bwa.shtml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kg/freebaye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Didion,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Questions to Answer</a:t>
            </a:r>
          </a:p>
          <a:p>
            <a:r>
              <a:rPr lang="en-US" dirty="0" smtClean="0"/>
              <a:t>How many replicates?</a:t>
            </a:r>
          </a:p>
          <a:p>
            <a:r>
              <a:rPr lang="en-US" dirty="0" smtClean="0"/>
              <a:t>What sequencing technology to use?</a:t>
            </a:r>
          </a:p>
          <a:p>
            <a:r>
              <a:rPr lang="en-US" dirty="0"/>
              <a:t>How to prepare the sequencing libraries?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deeply to sequence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Variant Filtering using </a:t>
            </a:r>
            <a:r>
              <a:rPr lang="en-US" u="sng" dirty="0" err="1" smtClean="0"/>
              <a:t>VCFLib</a:t>
            </a:r>
            <a:endParaRPr lang="en-US" u="sng" dirty="0" smtClean="0"/>
          </a:p>
          <a:p>
            <a:r>
              <a:rPr lang="en-US" dirty="0" err="1" smtClean="0"/>
              <a:t>FreeBayes</a:t>
            </a:r>
            <a:r>
              <a:rPr lang="en-US" dirty="0" smtClean="0"/>
              <a:t> emphasizes sensitivity over specificity, leading to many false-positives</a:t>
            </a:r>
          </a:p>
          <a:p>
            <a:r>
              <a:rPr lang="en-US" dirty="0" smtClean="0"/>
              <a:t>Filtering is necessary to reduce false positives</a:t>
            </a:r>
          </a:p>
          <a:p>
            <a:r>
              <a:rPr lang="en-US" dirty="0" smtClean="0"/>
              <a:t>Several ways to filter: read depth, variant quality, strand bias, variant position in read, etc.</a:t>
            </a:r>
          </a:p>
          <a:p>
            <a:r>
              <a:rPr lang="en-US" dirty="0" err="1" smtClean="0"/>
              <a:t>VCFLib</a:t>
            </a:r>
            <a:r>
              <a:rPr lang="en-US" dirty="0" smtClean="0"/>
              <a:t> is by the same author as </a:t>
            </a:r>
            <a:r>
              <a:rPr lang="en-US" dirty="0" err="1" smtClean="0"/>
              <a:t>FreeBayes</a:t>
            </a:r>
            <a:endParaRPr lang="en-US" dirty="0"/>
          </a:p>
          <a:p>
            <a:pPr lvl="1"/>
            <a:r>
              <a:rPr lang="en-US" dirty="0" smtClean="0"/>
              <a:t>Apply multiple filtering criteria</a:t>
            </a:r>
          </a:p>
          <a:p>
            <a:pPr lvl="1"/>
            <a:r>
              <a:rPr lang="en-US" dirty="0" smtClean="0"/>
              <a:t>Many other useful tools</a:t>
            </a:r>
          </a:p>
          <a:p>
            <a:pPr marL="365760" lvl="1" indent="0" algn="ctr">
              <a:buNone/>
            </a:pPr>
            <a:r>
              <a:rPr lang="en-US" dirty="0">
                <a:hlinkClick r:id="rId2"/>
              </a:rPr>
              <a:t>https://github.com/vcflib/</a:t>
            </a:r>
            <a:r>
              <a:rPr lang="en-US" dirty="0" smtClean="0">
                <a:hlinkClick r:id="rId2"/>
              </a:rPr>
              <a:t>vcflib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504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Filter Variants with </a:t>
            </a:r>
            <a:r>
              <a:rPr lang="en-US" u="sng" dirty="0" err="1" smtClean="0"/>
              <a:t>VCFLib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filter VCF by minimum variant quality score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vcffilter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-f "QUAL 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smtClean="0">
                <a:latin typeface="Courier"/>
                <a:cs typeface="Courier"/>
              </a:rPr>
              <a:t>100</a:t>
            </a:r>
            <a:r>
              <a:rPr lang="en-US" sz="2400" dirty="0">
                <a:latin typeface="Courier"/>
                <a:cs typeface="Courier"/>
              </a:rPr>
              <a:t>"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variant_calls.vcf.gz</a:t>
            </a:r>
            <a:r>
              <a:rPr lang="en-US" sz="2400" dirty="0" smtClean="0">
                <a:latin typeface="Courier"/>
                <a:cs typeface="Courier"/>
              </a:rPr>
              <a:t> |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output/</a:t>
            </a:r>
            <a:r>
              <a:rPr lang="en-US" sz="2400" dirty="0" err="1" smtClean="0">
                <a:latin typeface="Courier"/>
                <a:cs typeface="Courier"/>
              </a:rPr>
              <a:t>filtered.vcf.gz</a:t>
            </a:r>
            <a:r>
              <a:rPr lang="en-US" sz="2400" dirty="0" smtClean="0">
                <a:latin typeface="Courier"/>
                <a:cs typeface="Courier"/>
              </a:rPr>
              <a:t> &amp;&amp;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output/</a:t>
            </a:r>
            <a:r>
              <a:rPr lang="en-US" sz="2400" dirty="0" err="1" smtClean="0">
                <a:latin typeface="Courier"/>
                <a:cs typeface="Courier"/>
              </a:rPr>
              <a:t>filtered.vcf.gz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filter VCF by minimum read depth; add new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</a:t>
            </a:r>
            <a:r>
              <a:rPr lang="en-US" sz="2400" dirty="0" smtClean="0">
                <a:latin typeface="Courier"/>
                <a:cs typeface="Courier"/>
              </a:rPr>
              <a:t> FILTER tag, rather than removing rows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vcffilter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A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t </a:t>
            </a:r>
            <a:r>
              <a:rPr lang="en-US" sz="2400" dirty="0">
                <a:latin typeface="Courier"/>
                <a:cs typeface="Courier"/>
              </a:rPr>
              <a:t>"</a:t>
            </a:r>
            <a:r>
              <a:rPr lang="en-US" sz="2400" dirty="0" smtClean="0">
                <a:latin typeface="Courier"/>
                <a:cs typeface="Courier"/>
              </a:rPr>
              <a:t>deep</a:t>
            </a:r>
            <a:r>
              <a:rPr lang="en-US" sz="2400" dirty="0">
                <a:latin typeface="Courier"/>
                <a:cs typeface="Courier"/>
              </a:rPr>
              <a:t>"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 </a:t>
            </a:r>
            <a:r>
              <a:rPr lang="en-US" sz="2400" dirty="0">
                <a:latin typeface="Courier"/>
                <a:cs typeface="Courier"/>
              </a:rPr>
              <a:t>"</a:t>
            </a:r>
            <a:r>
              <a:rPr lang="en-US" sz="2400" dirty="0" smtClean="0">
                <a:latin typeface="Courier"/>
                <a:cs typeface="Courier"/>
              </a:rPr>
              <a:t>DP </a:t>
            </a:r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smtClean="0">
                <a:latin typeface="Courier"/>
                <a:cs typeface="Courier"/>
              </a:rPr>
              <a:t>250"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variant_calls.vcf.gz</a:t>
            </a:r>
            <a:r>
              <a:rPr lang="en-US" sz="2400" dirty="0" smtClean="0">
                <a:latin typeface="Courier"/>
                <a:cs typeface="Courier"/>
              </a:rPr>
              <a:t> |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&gt;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tagged.vcf.gz</a:t>
            </a:r>
            <a:r>
              <a:rPr lang="en-US" sz="2400" dirty="0" smtClean="0">
                <a:latin typeface="Courier"/>
                <a:cs typeface="Courier"/>
              </a:rPr>
              <a:t> &amp;&amp;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>
                <a:latin typeface="Courier"/>
                <a:cs typeface="Courier"/>
              </a:rPr>
              <a:t>tagged.vcf.gz</a:t>
            </a:r>
            <a:r>
              <a:rPr lang="en-US" sz="2400" dirty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summarize the VCFs and compare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vcfstats</a:t>
            </a:r>
            <a:r>
              <a:rPr lang="en-US" sz="2400" dirty="0" smtClean="0">
                <a:latin typeface="Courier"/>
                <a:cs typeface="Courier"/>
              </a:rPr>
              <a:t> output/</a:t>
            </a:r>
            <a:r>
              <a:rPr lang="en-US" sz="2400" dirty="0" err="1" smtClean="0">
                <a:latin typeface="Courier"/>
                <a:cs typeface="Courier"/>
              </a:rPr>
              <a:t>variant_calls.vcf.gz</a:t>
            </a:r>
            <a:endParaRPr lang="en-US" sz="24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vcfstats</a:t>
            </a:r>
            <a:r>
              <a:rPr lang="en-US" sz="2400" dirty="0" smtClean="0">
                <a:latin typeface="Courier"/>
                <a:cs typeface="Courier"/>
              </a:rPr>
              <a:t> output/</a:t>
            </a:r>
            <a:r>
              <a:rPr lang="en-US" sz="2400" dirty="0" err="1" smtClean="0">
                <a:latin typeface="Courier"/>
                <a:cs typeface="Courier"/>
              </a:rPr>
              <a:t>filtered.vcf.gz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5300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Somatic Variants with </a:t>
            </a:r>
            <a:r>
              <a:rPr lang="en-US" u="sng" dirty="0" err="1" smtClean="0"/>
              <a:t>FreeBayes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# We need two BAM files – one from normal 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# tissue and one from a matched tumor sample.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$ </a:t>
            </a:r>
            <a:r>
              <a:rPr lang="en-US" sz="2200" dirty="0" err="1" smtClean="0">
                <a:latin typeface="Courier"/>
                <a:cs typeface="Courier"/>
              </a:rPr>
              <a:t>freebayes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-</a:t>
            </a:r>
            <a:r>
              <a:rPr lang="en-US" sz="2200" dirty="0" smtClean="0">
                <a:latin typeface="Courier"/>
                <a:cs typeface="Courier"/>
              </a:rPr>
              <a:t>r </a:t>
            </a:r>
            <a:r>
              <a:rPr lang="en-US" sz="2200" dirty="0">
                <a:latin typeface="Courier"/>
                <a:cs typeface="Courier"/>
              </a:rPr>
              <a:t>1:16899000-</a:t>
            </a:r>
            <a:r>
              <a:rPr lang="en-US" sz="2200" dirty="0" smtClean="0">
                <a:latin typeface="Courier"/>
                <a:cs typeface="Courier"/>
              </a:rPr>
              <a:t>16920000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-</a:t>
            </a:r>
            <a:r>
              <a:rPr lang="en-US" sz="2200" dirty="0">
                <a:latin typeface="Courier"/>
                <a:cs typeface="Courier"/>
              </a:rPr>
              <a:t>f resources</a:t>
            </a:r>
            <a:r>
              <a:rPr lang="en-US" sz="2200" dirty="0" smtClean="0">
                <a:latin typeface="Courier"/>
                <a:cs typeface="Courier"/>
              </a:rPr>
              <a:t>/</a:t>
            </a:r>
            <a:r>
              <a:rPr lang="en-US" sz="2200" dirty="0" smtClean="0">
                <a:latin typeface="Courier"/>
                <a:cs typeface="Courier"/>
              </a:rPr>
              <a:t>GRCh37</a:t>
            </a:r>
            <a:r>
              <a:rPr lang="en-US" sz="2200" dirty="0" smtClean="0">
                <a:latin typeface="Courier"/>
                <a:cs typeface="Courier"/>
              </a:rPr>
              <a:t>-lite.fa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--genotype-</a:t>
            </a:r>
            <a:r>
              <a:rPr lang="en-US" sz="2200" dirty="0" smtClean="0">
                <a:latin typeface="Courier"/>
                <a:cs typeface="Courier"/>
              </a:rPr>
              <a:t>qualities -</a:t>
            </a:r>
            <a:r>
              <a:rPr lang="en-US" sz="2200" dirty="0">
                <a:latin typeface="Courier"/>
                <a:cs typeface="Courier"/>
              </a:rPr>
              <a:t>-min-alternate-count </a:t>
            </a:r>
            <a:r>
              <a:rPr lang="en-US" sz="2200" dirty="0" smtClean="0">
                <a:latin typeface="Courier"/>
                <a:cs typeface="Courier"/>
              </a:rPr>
              <a:t>2 \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--pooled-discrete </a:t>
            </a:r>
            <a:r>
              <a:rPr lang="en-US" sz="2200" dirty="0" smtClean="0">
                <a:latin typeface="Courier"/>
                <a:cs typeface="Courier"/>
              </a:rPr>
              <a:t>-</a:t>
            </a:r>
            <a:r>
              <a:rPr lang="en-US" sz="2200" dirty="0">
                <a:latin typeface="Courier"/>
                <a:cs typeface="Courier"/>
              </a:rPr>
              <a:t>-min-alternate-fraction 0.05 </a:t>
            </a:r>
            <a:r>
              <a:rPr lang="en-US" sz="22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input/somatic/</a:t>
            </a:r>
            <a:r>
              <a:rPr lang="en-US" sz="2200" dirty="0" err="1" smtClean="0">
                <a:latin typeface="Courier"/>
                <a:cs typeface="Courier"/>
              </a:rPr>
              <a:t>normal.bam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input/somatic/</a:t>
            </a:r>
            <a:r>
              <a:rPr lang="en-US" sz="2200" dirty="0" err="1" smtClean="0">
                <a:latin typeface="Courier"/>
                <a:cs typeface="Courier"/>
              </a:rPr>
              <a:t>tumor.bam</a:t>
            </a:r>
            <a:r>
              <a:rPr lang="en-US" sz="22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| scripts/</a:t>
            </a:r>
            <a:r>
              <a:rPr lang="en-US" sz="2200" dirty="0" err="1" smtClean="0">
                <a:latin typeface="Courier"/>
                <a:cs typeface="Courier"/>
              </a:rPr>
              <a:t>somatic_filter</a:t>
            </a:r>
            <a:r>
              <a:rPr lang="en-US" sz="2200" dirty="0" smtClean="0">
                <a:latin typeface="Courier"/>
                <a:cs typeface="Courier"/>
              </a:rPr>
              <a:t> 1e-5 18 0 \</a:t>
            </a:r>
          </a:p>
          <a:p>
            <a:pPr marL="0" indent="0">
              <a:buNone/>
            </a:pPr>
            <a:r>
              <a:rPr lang="en-US" sz="2200" dirty="0" smtClean="0">
                <a:latin typeface="Courier"/>
                <a:cs typeface="Courier"/>
              </a:rPr>
              <a:t>| </a:t>
            </a:r>
            <a:r>
              <a:rPr lang="en-US" sz="2200" dirty="0" err="1" smtClean="0">
                <a:latin typeface="Courier"/>
                <a:cs typeface="Courier"/>
              </a:rPr>
              <a:t>bgzip</a:t>
            </a:r>
            <a:r>
              <a:rPr lang="en-US" sz="2200" dirty="0" smtClean="0">
                <a:latin typeface="Courier"/>
                <a:cs typeface="Courier"/>
              </a:rPr>
              <a:t> &gt; output/</a:t>
            </a:r>
            <a:r>
              <a:rPr lang="en-US" sz="2200" dirty="0" err="1" smtClean="0">
                <a:latin typeface="Courier"/>
                <a:cs typeface="Courier"/>
              </a:rPr>
              <a:t>somatic.vcf.gz</a:t>
            </a:r>
            <a:r>
              <a:rPr lang="en-US" sz="2200" dirty="0" smtClean="0">
                <a:latin typeface="Courier"/>
                <a:cs typeface="Courier"/>
              </a:rPr>
              <a:t> &amp;&amp; \</a:t>
            </a:r>
          </a:p>
          <a:p>
            <a:pPr marL="0" indent="0">
              <a:buNone/>
            </a:pPr>
            <a:r>
              <a:rPr lang="en-US" sz="2200" dirty="0" err="1">
                <a:latin typeface="Courier"/>
                <a:cs typeface="Courier"/>
              </a:rPr>
              <a:t>t</a:t>
            </a:r>
            <a:r>
              <a:rPr lang="en-US" sz="2200" dirty="0" err="1" smtClean="0">
                <a:latin typeface="Courier"/>
                <a:cs typeface="Courier"/>
              </a:rPr>
              <a:t>abix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output/</a:t>
            </a:r>
            <a:r>
              <a:rPr lang="en-US" sz="2200" dirty="0" err="1">
                <a:latin typeface="Courier"/>
                <a:cs typeface="Courier"/>
              </a:rPr>
              <a:t>somatic.vcf.gz</a:t>
            </a:r>
            <a:r>
              <a:rPr lang="en-US" sz="2200" dirty="0">
                <a:latin typeface="Courier"/>
                <a:cs typeface="Courier"/>
              </a:rPr>
              <a:t> 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200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Other </a:t>
            </a:r>
            <a:r>
              <a:rPr lang="en-US" u="sng" dirty="0" err="1" smtClean="0"/>
              <a:t>FreeBayes</a:t>
            </a:r>
            <a:r>
              <a:rPr lang="en-US" u="sng" dirty="0" smtClean="0"/>
              <a:t> Use Cases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Run on multiple BAMs listed in a file, 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require &gt;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smtClean="0">
                <a:latin typeface="Courier"/>
                <a:cs typeface="Courier"/>
              </a:rPr>
              <a:t>5 observations to call variant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-f </a:t>
            </a:r>
            <a:r>
              <a:rPr lang="en-US" sz="2400" i="1" dirty="0" smtClean="0">
                <a:latin typeface="Courier"/>
                <a:cs typeface="Courier"/>
              </a:rPr>
              <a:t>REF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L </a:t>
            </a:r>
            <a:r>
              <a:rPr lang="en-US" sz="2400" i="1" dirty="0" smtClean="0">
                <a:latin typeface="Courier"/>
                <a:cs typeface="Courier"/>
              </a:rPr>
              <a:t>BAM_LIST</a:t>
            </a:r>
            <a:r>
              <a:rPr lang="en-US" sz="2400" dirty="0" smtClean="0">
                <a:latin typeface="Courier"/>
                <a:cs typeface="Courier"/>
              </a:rPr>
              <a:t> -C 5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err="1" smtClean="0">
                <a:latin typeface="Courier"/>
                <a:cs typeface="Courier"/>
              </a:rPr>
              <a:t>vars.vcf.gz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Sometimes, problematic regions of the genome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can slow down variant calling or cause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errors. We can exclude these using a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whitelist. See resources for how to create.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-f </a:t>
            </a:r>
            <a:r>
              <a:rPr lang="en-US" sz="2400" i="1" dirty="0" smtClean="0">
                <a:latin typeface="Courier"/>
                <a:cs typeface="Courier"/>
              </a:rPr>
              <a:t>REF </a:t>
            </a:r>
            <a:r>
              <a:rPr lang="en-US" sz="2400" dirty="0" smtClean="0">
                <a:latin typeface="Courier"/>
                <a:cs typeface="Courier"/>
              </a:rPr>
              <a:t>-t </a:t>
            </a:r>
            <a:r>
              <a:rPr lang="en-US" sz="2400" i="1" dirty="0" smtClean="0">
                <a:latin typeface="Courier"/>
                <a:cs typeface="Courier"/>
              </a:rPr>
              <a:t>WHITELIST BAM_FILE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err="1" smtClean="0">
                <a:latin typeface="Courier"/>
                <a:cs typeface="Courier"/>
              </a:rPr>
              <a:t>vars.vcf.gz</a:t>
            </a:r>
            <a:endParaRPr lang="en-US" sz="24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204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/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2216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Purpose</a:t>
            </a:r>
          </a:p>
          <a:p>
            <a:r>
              <a:rPr lang="en-US" dirty="0" smtClean="0"/>
              <a:t>Not all variants are equal – some are more relevant to our research than others</a:t>
            </a:r>
          </a:p>
          <a:p>
            <a:pPr lvl="1"/>
            <a:r>
              <a:rPr lang="en-US" dirty="0" smtClean="0"/>
              <a:t>Non-coding versus synonymous </a:t>
            </a:r>
            <a:r>
              <a:rPr lang="en-US" dirty="0"/>
              <a:t>versus non</a:t>
            </a:r>
            <a:r>
              <a:rPr lang="en-US" dirty="0" smtClean="0"/>
              <a:t>-synonymous</a:t>
            </a:r>
            <a:r>
              <a:rPr lang="en-US" dirty="0"/>
              <a:t> versus missense</a:t>
            </a:r>
            <a:endParaRPr lang="en-US" dirty="0" smtClean="0"/>
          </a:p>
          <a:p>
            <a:pPr lvl="1"/>
            <a:r>
              <a:rPr lang="en-US" dirty="0" smtClean="0"/>
              <a:t>Variants may already be associated with disease</a:t>
            </a:r>
          </a:p>
          <a:p>
            <a:pPr lvl="1"/>
            <a:r>
              <a:rPr lang="en-US" dirty="0" smtClean="0"/>
              <a:t>Non-coding variants may alter gene expression</a:t>
            </a:r>
          </a:p>
          <a:p>
            <a:r>
              <a:rPr lang="en-US" dirty="0" smtClean="0"/>
              <a:t>Annotation adds information from other sources to our variant call set</a:t>
            </a:r>
          </a:p>
          <a:p>
            <a:pPr lvl="1"/>
            <a:r>
              <a:rPr lang="en-US" dirty="0" smtClean="0"/>
              <a:t>Then we can filter by annotations to prioritize variants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8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err="1" smtClean="0"/>
              <a:t>BCFTools</a:t>
            </a:r>
            <a:endParaRPr lang="en-US" u="sng" dirty="0" smtClean="0"/>
          </a:p>
          <a:p>
            <a:r>
              <a:rPr lang="en-US" dirty="0" smtClean="0"/>
              <a:t>Another library of generally useful tools for working with VCF files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samtools</a:t>
            </a:r>
            <a:endParaRPr lang="en-US" dirty="0" smtClean="0"/>
          </a:p>
          <a:p>
            <a:pPr lvl="1"/>
            <a:r>
              <a:rPr lang="en-US" dirty="0" smtClean="0"/>
              <a:t>In fact, you can combine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sz="2000" dirty="0" err="1" smtClean="0">
                <a:latin typeface="Courier"/>
                <a:cs typeface="Courier"/>
              </a:rPr>
              <a:t>mpileup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dirty="0" smtClean="0"/>
              <a:t>and </a:t>
            </a:r>
            <a:r>
              <a:rPr lang="en-US" sz="2000" dirty="0" err="1" smtClean="0">
                <a:latin typeface="Courier"/>
                <a:cs typeface="Courier"/>
              </a:rPr>
              <a:t>bcftools</a:t>
            </a:r>
            <a:r>
              <a:rPr lang="en-US" sz="2000" dirty="0" smtClean="0">
                <a:latin typeface="Courier"/>
                <a:cs typeface="Courier"/>
              </a:rPr>
              <a:t> call</a:t>
            </a:r>
            <a:r>
              <a:rPr lang="en-US" dirty="0" smtClean="0"/>
              <a:t> for an alternate variant calling pipeline</a:t>
            </a: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://samtools.github.io/bcftools/</a:t>
            </a:r>
            <a:r>
              <a:rPr lang="en-US" dirty="0" smtClean="0">
                <a:hlinkClick r:id="rId2"/>
              </a:rPr>
              <a:t>bcftools.html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91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Add SNP Annotations with </a:t>
            </a:r>
            <a:r>
              <a:rPr lang="en-US" u="sng" dirty="0" err="1" smtClean="0"/>
              <a:t>BCFTools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requires a compressed, indexed VCF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like we have been making. You can use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rather than </a:t>
            </a: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to make the index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index </a:t>
            </a:r>
            <a:r>
              <a:rPr lang="en-US" sz="2400" i="1" dirty="0" err="1" smtClean="0">
                <a:latin typeface="Courier"/>
                <a:cs typeface="Courier"/>
              </a:rPr>
              <a:t>VCF_FILE.gz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Add any missing SNP IDs from </a:t>
            </a:r>
            <a:r>
              <a:rPr lang="en-US" sz="2400" dirty="0" err="1" smtClean="0">
                <a:latin typeface="Courier"/>
                <a:cs typeface="Courier"/>
              </a:rPr>
              <a:t>dbSNP</a:t>
            </a:r>
            <a:r>
              <a:rPr lang="en-US" sz="2400" dirty="0" smtClean="0">
                <a:latin typeface="Courier"/>
                <a:cs typeface="Courier"/>
              </a:rPr>
              <a:t> (</a:t>
            </a:r>
            <a:r>
              <a:rPr lang="en-US" sz="2400" dirty="0" err="1" smtClean="0">
                <a:latin typeface="Courier"/>
                <a:cs typeface="Courier"/>
              </a:rPr>
              <a:t>rs</a:t>
            </a:r>
            <a:r>
              <a:rPr lang="en-US" sz="2400" dirty="0" smtClean="0">
                <a:latin typeface="Courier"/>
                <a:cs typeface="Courier"/>
              </a:rPr>
              <a:t> IDs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bcftools</a:t>
            </a:r>
            <a:r>
              <a:rPr lang="en-US" sz="2400" dirty="0" smtClean="0">
                <a:latin typeface="Courier"/>
                <a:cs typeface="Courier"/>
              </a:rPr>
              <a:t> annotate -c ID -Oz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-a resources/</a:t>
            </a:r>
            <a:r>
              <a:rPr lang="en-US" sz="2400" dirty="0" err="1" smtClean="0">
                <a:latin typeface="Courier"/>
                <a:cs typeface="Courier"/>
              </a:rPr>
              <a:t>annotations.vcf.gz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variant_calls.vcf</a:t>
            </a:r>
            <a:r>
              <a:rPr lang="en-US" sz="2400" dirty="0" err="1">
                <a:latin typeface="Courier"/>
                <a:cs typeface="Courier"/>
              </a:rPr>
              <a:t>.</a:t>
            </a:r>
            <a:r>
              <a:rPr lang="en-US" sz="2400" dirty="0" err="1" smtClean="0">
                <a:latin typeface="Courier"/>
                <a:cs typeface="Courier"/>
              </a:rPr>
              <a:t>gz</a:t>
            </a:r>
            <a:r>
              <a:rPr lang="en-US" sz="2400" dirty="0" smtClean="0">
                <a:latin typeface="Courier"/>
                <a:cs typeface="Courier"/>
              </a:rPr>
              <a:t> &gt; output/</a:t>
            </a:r>
            <a:r>
              <a:rPr lang="en-US" sz="2400" dirty="0" err="1" smtClean="0">
                <a:latin typeface="Courier"/>
                <a:cs typeface="Courier"/>
              </a:rPr>
              <a:t>annot.vcf.gz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Compare the annotated and </a:t>
            </a:r>
            <a:r>
              <a:rPr lang="en-US" sz="2400" dirty="0" err="1" smtClean="0">
                <a:latin typeface="Courier"/>
                <a:cs typeface="Courier"/>
              </a:rPr>
              <a:t>unannotated</a:t>
            </a:r>
            <a:r>
              <a:rPr lang="en-US" sz="2400" dirty="0" smtClean="0">
                <a:latin typeface="Courier"/>
                <a:cs typeface="Courier"/>
              </a:rPr>
              <a:t> VCFs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>
                <a:latin typeface="Courier"/>
                <a:cs typeface="Courier"/>
              </a:rPr>
              <a:t>variant_calls.vcf.gz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</a:t>
            </a:r>
            <a:r>
              <a:rPr lang="en-US" sz="2400" dirty="0" err="1" smtClean="0">
                <a:latin typeface="Courier"/>
                <a:cs typeface="Courier"/>
              </a:rPr>
              <a:t>grep</a:t>
            </a:r>
            <a:r>
              <a:rPr lang="en-US" sz="2400" dirty="0" smtClean="0">
                <a:latin typeface="Courier"/>
                <a:cs typeface="Courier"/>
              </a:rPr>
              <a:t> -P '</a:t>
            </a:r>
            <a:r>
              <a:rPr lang="en-US" sz="2400" dirty="0" err="1" smtClean="0">
                <a:latin typeface="Courier"/>
                <a:cs typeface="Courier"/>
              </a:rPr>
              <a:t>rs</a:t>
            </a:r>
            <a:r>
              <a:rPr lang="en-US" sz="2400" dirty="0" smtClean="0">
                <a:latin typeface="Courier"/>
                <a:cs typeface="Courier"/>
              </a:rPr>
              <a:t>\d+'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annot.vcf.gz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grep</a:t>
            </a:r>
            <a:r>
              <a:rPr lang="en-US" sz="2400" dirty="0" smtClean="0">
                <a:latin typeface="Courier"/>
                <a:cs typeface="Courier"/>
              </a:rPr>
              <a:t> -P '</a:t>
            </a:r>
            <a:r>
              <a:rPr lang="en-US" sz="2400" dirty="0" err="1" smtClean="0">
                <a:latin typeface="Courier"/>
                <a:cs typeface="Courier"/>
              </a:rPr>
              <a:t>rs</a:t>
            </a:r>
            <a:r>
              <a:rPr lang="en-US" sz="2400" dirty="0" smtClean="0">
                <a:latin typeface="Courier"/>
                <a:cs typeface="Courier"/>
              </a:rPr>
              <a:t>\d+'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5788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err="1" smtClean="0"/>
              <a:t>BEDTools</a:t>
            </a:r>
            <a:endParaRPr lang="en-US" u="sng" dirty="0" smtClean="0"/>
          </a:p>
          <a:p>
            <a:r>
              <a:rPr lang="en-US" dirty="0" smtClean="0"/>
              <a:t>Library of tools for working with BED files</a:t>
            </a:r>
          </a:p>
          <a:p>
            <a:r>
              <a:rPr lang="en-US" dirty="0" smtClean="0"/>
              <a:t>BED files define genomic regions</a:t>
            </a:r>
          </a:p>
          <a:p>
            <a:pPr lvl="1"/>
            <a:r>
              <a:rPr lang="en-US" dirty="0" smtClean="0"/>
              <a:t>Simplest is 3-column format: </a:t>
            </a:r>
            <a:r>
              <a:rPr lang="en-US" sz="2000" dirty="0" smtClean="0">
                <a:latin typeface="Courier"/>
                <a:cs typeface="Courier"/>
              </a:rPr>
              <a:t>CHR\</a:t>
            </a:r>
            <a:r>
              <a:rPr lang="en-US" sz="2000" dirty="0" err="1" smtClean="0">
                <a:latin typeface="Courier"/>
                <a:cs typeface="Courier"/>
              </a:rPr>
              <a:t>tSTART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r>
              <a:rPr lang="en-US" sz="2000" dirty="0" err="1" smtClean="0">
                <a:latin typeface="Courier"/>
                <a:cs typeface="Courier"/>
              </a:rPr>
              <a:t>tEND</a:t>
            </a:r>
            <a:endParaRPr lang="en-US" sz="2000" dirty="0" smtClean="0">
              <a:latin typeface="Courier"/>
              <a:cs typeface="Courier"/>
            </a:endParaRPr>
          </a:p>
          <a:p>
            <a:pPr lvl="1"/>
            <a:r>
              <a:rPr lang="en-US" dirty="0" smtClean="0">
                <a:cs typeface="Courier"/>
              </a:rPr>
              <a:t>BED coordinates are 0-based; most other formats (BAM, VCF) are 1-based</a:t>
            </a:r>
          </a:p>
          <a:p>
            <a:pPr lvl="1"/>
            <a:r>
              <a:rPr lang="en-US" dirty="0" err="1" smtClean="0">
                <a:cs typeface="Courier"/>
              </a:rPr>
              <a:t>BEDTools</a:t>
            </a:r>
            <a:r>
              <a:rPr lang="en-US" dirty="0" smtClean="0">
                <a:cs typeface="Courier"/>
              </a:rPr>
              <a:t> automatically converts between coordinate systems</a:t>
            </a:r>
          </a:p>
          <a:p>
            <a:pPr marL="0" indent="0" algn="ctr">
              <a:buNone/>
            </a:pPr>
            <a:r>
              <a:rPr lang="en-US" dirty="0">
                <a:cs typeface="Courier"/>
                <a:hlinkClick r:id="rId2"/>
              </a:rPr>
              <a:t>http://bedtools.readthedocs.io/en/latest</a:t>
            </a:r>
            <a:r>
              <a:rPr lang="en-US" dirty="0" smtClean="0">
                <a:cs typeface="Courier"/>
                <a:hlinkClick r:id="rId2"/>
              </a:rPr>
              <a:t>/</a:t>
            </a: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13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Identify Variants in Common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Intersect two VCF files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bedtools</a:t>
            </a:r>
            <a:r>
              <a:rPr lang="en-US" sz="2400" dirty="0" smtClean="0">
                <a:latin typeface="Courier"/>
                <a:cs typeface="Courier"/>
              </a:rPr>
              <a:t> intersect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a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annot.vcf.gz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\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-b </a:t>
            </a:r>
            <a:r>
              <a:rPr lang="en-US" sz="2400" dirty="0" smtClean="0">
                <a:latin typeface="Courier"/>
                <a:cs typeface="Courier"/>
              </a:rPr>
              <a:t>input/annotation/</a:t>
            </a:r>
            <a:r>
              <a:rPr lang="en-US" sz="2400" dirty="0" err="1" smtClean="0">
                <a:latin typeface="Courier"/>
                <a:cs typeface="Courier"/>
              </a:rPr>
              <a:t>compare.vcf.gz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intersection.vcf.gz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Look at the results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intersection.vcf</a:t>
            </a:r>
            <a:r>
              <a:rPr lang="en-US" sz="2400" dirty="0" smtClean="0">
                <a:latin typeface="Courier"/>
                <a:cs typeface="Courier"/>
              </a:rPr>
              <a:t> | less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Remove false-positive variants identified in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blacklist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bedtools</a:t>
            </a:r>
            <a:r>
              <a:rPr lang="en-US" sz="2400" dirty="0" smtClean="0">
                <a:latin typeface="Courier"/>
                <a:cs typeface="Courier"/>
              </a:rPr>
              <a:t> subtract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a </a:t>
            </a: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annot.vcf.gz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b </a:t>
            </a:r>
            <a:r>
              <a:rPr lang="en-US" sz="2400" dirty="0" smtClean="0">
                <a:latin typeface="Courier"/>
                <a:cs typeface="Courier"/>
              </a:rPr>
              <a:t>resources/</a:t>
            </a:r>
            <a:r>
              <a:rPr lang="en-US" sz="2400" dirty="0" err="1" smtClean="0">
                <a:latin typeface="Courier"/>
                <a:cs typeface="Courier"/>
              </a:rPr>
              <a:t>blacklist.bed</a:t>
            </a:r>
            <a:r>
              <a:rPr lang="en-US" sz="2400" dirty="0" smtClean="0">
                <a:latin typeface="Courier"/>
                <a:cs typeface="Courier"/>
              </a:rPr>
              <a:t> | </a:t>
            </a:r>
            <a:r>
              <a:rPr lang="en-US" sz="2400" dirty="0" err="1" smtClean="0">
                <a:latin typeface="Courier"/>
                <a:cs typeface="Courier"/>
              </a:rPr>
              <a:t>gzip</a:t>
            </a:r>
            <a:r>
              <a:rPr lang="en-US" sz="2400" dirty="0" smtClean="0">
                <a:latin typeface="Courier"/>
                <a:cs typeface="Courier"/>
              </a:rPr>
              <a:t> &gt;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clean.vcf.gz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 smtClean="0">
                <a:latin typeface="Courier"/>
                <a:cs typeface="Courier"/>
              </a:rPr>
              <a:t>Compare results to original VCF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output/</a:t>
            </a:r>
            <a:r>
              <a:rPr lang="en-US" sz="2400" dirty="0" err="1" smtClean="0">
                <a:latin typeface="Courier"/>
                <a:cs typeface="Courier"/>
              </a:rPr>
              <a:t>annot.vcf.gz</a:t>
            </a:r>
            <a:r>
              <a:rPr lang="en-US" sz="2400" dirty="0" smtClean="0">
                <a:latin typeface="Courier"/>
                <a:cs typeface="Courier"/>
              </a:rPr>
              <a:t> | </a:t>
            </a:r>
            <a:r>
              <a:rPr lang="en-US" sz="2400" dirty="0" err="1" smtClean="0">
                <a:latin typeface="Courier"/>
                <a:cs typeface="Courier"/>
              </a:rPr>
              <a:t>wc</a:t>
            </a:r>
            <a:r>
              <a:rPr lang="en-US" sz="2400" dirty="0" smtClean="0">
                <a:latin typeface="Courier"/>
                <a:cs typeface="Courier"/>
              </a:rPr>
              <a:t> -l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zcat</a:t>
            </a:r>
            <a:r>
              <a:rPr lang="en-US" sz="2400" dirty="0" smtClean="0">
                <a:latin typeface="Courier"/>
                <a:cs typeface="Courier"/>
              </a:rPr>
              <a:t> 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clean.vcf.gz</a:t>
            </a:r>
            <a:r>
              <a:rPr lang="en-US" sz="2400" dirty="0" smtClean="0">
                <a:latin typeface="Courier"/>
                <a:cs typeface="Courier"/>
              </a:rPr>
              <a:t> | </a:t>
            </a:r>
            <a:r>
              <a:rPr lang="en-US" sz="2400" dirty="0" err="1">
                <a:latin typeface="Courier"/>
                <a:cs typeface="Courier"/>
              </a:rPr>
              <a:t>wc</a:t>
            </a:r>
            <a:r>
              <a:rPr lang="en-US" sz="2400" dirty="0">
                <a:latin typeface="Courier"/>
                <a:cs typeface="Courier"/>
              </a:rPr>
              <a:t> -l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876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 smtClean="0"/>
              <a:t>Costs and Caveats</a:t>
            </a:r>
            <a:endParaRPr lang="en-US" sz="4300" u="sng" dirty="0" smtClean="0"/>
          </a:p>
          <a:p>
            <a:r>
              <a:rPr lang="en-US" dirty="0" smtClean="0"/>
              <a:t>Typically, total sequencing depth (N * D) must equal a fixed increment</a:t>
            </a:r>
          </a:p>
          <a:p>
            <a:r>
              <a:rPr lang="en-US" dirty="0" smtClean="0"/>
              <a:t>The “usable” data you will get is only a fraction of D (the theoretical maximum)</a:t>
            </a:r>
          </a:p>
          <a:p>
            <a:r>
              <a:rPr lang="en-US" dirty="0" smtClean="0"/>
              <a:t>On a per-library basis, L, S, and B are often significantly lower for large versus small experiments</a:t>
            </a:r>
          </a:p>
          <a:p>
            <a:r>
              <a:rPr lang="en-US" dirty="0" smtClean="0"/>
              <a:t>Recommendation</a:t>
            </a:r>
            <a:r>
              <a:rPr lang="en-US" dirty="0" smtClean="0"/>
              <a:t>: make friends with your sequencing core director!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N = Number of Samples</a:t>
            </a:r>
          </a:p>
          <a:p>
            <a:pPr marL="0" indent="0">
              <a:buNone/>
            </a:pPr>
            <a:r>
              <a:rPr lang="en-US" sz="1900" dirty="0" smtClean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</a:t>
            </a:r>
            <a:r>
              <a:rPr lang="en-US" sz="1900" dirty="0" smtClean="0"/>
              <a:t> = Cost per unit of sequencing</a:t>
            </a:r>
          </a:p>
          <a:p>
            <a:pPr marL="0" indent="0">
              <a:buNone/>
            </a:pPr>
            <a:r>
              <a:rPr lang="en-US" sz="1900" dirty="0" smtClean="0"/>
              <a:t>D = Depth of sequencing per sample</a:t>
            </a:r>
          </a:p>
          <a:p>
            <a:pPr marL="0" indent="0">
              <a:buNone/>
            </a:pPr>
            <a:r>
              <a:rPr lang="en-US" sz="1900" dirty="0" smtClean="0"/>
              <a:t>B =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6400" y="5316835"/>
            <a:ext cx="410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 (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= data size (bp) / genome size</a:t>
            </a:r>
          </a:p>
          <a:p>
            <a:r>
              <a:rPr lang="en-US" b="1" dirty="0">
                <a:solidFill>
                  <a:srgbClr val="FF0000"/>
                </a:solidFill>
              </a:rPr>
              <a:t>Cost =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 * [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+ (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* 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+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ANNOVAR</a:t>
            </a:r>
          </a:p>
          <a:p>
            <a:r>
              <a:rPr lang="en-US" dirty="0" smtClean="0"/>
              <a:t>Apply functional annotations to variants</a:t>
            </a:r>
          </a:p>
          <a:p>
            <a:pPr lvl="1"/>
            <a:r>
              <a:rPr lang="en-US" dirty="0" smtClean="0">
                <a:cs typeface="Courier"/>
              </a:rPr>
              <a:t>Gene-based (</a:t>
            </a:r>
            <a:r>
              <a:rPr lang="en-US" i="1" dirty="0" smtClean="0">
                <a:cs typeface="Courier"/>
              </a:rPr>
              <a:t>e.g. </a:t>
            </a:r>
            <a:r>
              <a:rPr lang="en-US" dirty="0" smtClean="0">
                <a:cs typeface="Courier"/>
              </a:rPr>
              <a:t>coding changes)</a:t>
            </a:r>
          </a:p>
          <a:p>
            <a:pPr lvl="1"/>
            <a:r>
              <a:rPr lang="en-US" dirty="0" smtClean="0">
                <a:cs typeface="Courier"/>
              </a:rPr>
              <a:t>Region-based (</a:t>
            </a:r>
            <a:r>
              <a:rPr lang="en-US" i="1" dirty="0" smtClean="0">
                <a:cs typeface="Courier"/>
              </a:rPr>
              <a:t>e.g. </a:t>
            </a:r>
            <a:r>
              <a:rPr lang="en-US" dirty="0" smtClean="0">
                <a:cs typeface="Courier"/>
              </a:rPr>
              <a:t>conserved regions)</a:t>
            </a:r>
          </a:p>
          <a:p>
            <a:pPr lvl="1"/>
            <a:r>
              <a:rPr lang="en-US" dirty="0" smtClean="0">
                <a:cs typeface="Courier"/>
              </a:rPr>
              <a:t>Filter-based (</a:t>
            </a:r>
            <a:r>
              <a:rPr lang="en-US" i="1" dirty="0" smtClean="0">
                <a:cs typeface="Courier"/>
              </a:rPr>
              <a:t>e.g.</a:t>
            </a:r>
            <a:r>
              <a:rPr lang="en-US" dirty="0" smtClean="0">
                <a:cs typeface="Courier"/>
              </a:rPr>
              <a:t> does variant appear in </a:t>
            </a:r>
            <a:r>
              <a:rPr lang="en-US" dirty="0" err="1" smtClean="0">
                <a:cs typeface="Courier"/>
              </a:rPr>
              <a:t>dbSNP</a:t>
            </a:r>
            <a:r>
              <a:rPr lang="en-US" dirty="0" smtClean="0">
                <a:cs typeface="Courier"/>
              </a:rPr>
              <a:t>?)</a:t>
            </a:r>
          </a:p>
          <a:p>
            <a:pPr marL="365760" lvl="1" indent="0">
              <a:buNone/>
            </a:pPr>
            <a:endParaRPr lang="en-US" dirty="0" smtClean="0">
              <a:cs typeface="Courier"/>
            </a:endParaRPr>
          </a:p>
          <a:p>
            <a:pPr marL="0" indent="0" algn="ctr">
              <a:buNone/>
            </a:pPr>
            <a:r>
              <a:rPr lang="en-US" dirty="0">
                <a:cs typeface="Courier"/>
                <a:hlinkClick r:id="rId2"/>
              </a:rPr>
              <a:t>http://annovar.openbioinformatics.org/en/latest</a:t>
            </a:r>
            <a:r>
              <a:rPr lang="en-US" dirty="0" smtClean="0">
                <a:cs typeface="Courier"/>
                <a:hlinkClick r:id="rId2"/>
              </a:rPr>
              <a:t>/</a:t>
            </a:r>
            <a:endParaRPr lang="en-US" dirty="0" smtClean="0">
              <a:cs typeface="Courier"/>
            </a:endParaRPr>
          </a:p>
          <a:p>
            <a:pPr marL="0" indent="0" algn="ctr">
              <a:buNone/>
            </a:pP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251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Add Gene Annotations with ANNOVAR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Download ANNOVAR annotations (only required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once; already done for you)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</a:t>
            </a:r>
            <a:r>
              <a:rPr lang="en-US" sz="2400" dirty="0" err="1">
                <a:latin typeface="Courier"/>
                <a:cs typeface="Courier"/>
              </a:rPr>
              <a:t>annotate_variation.pl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err="1" smtClean="0">
                <a:latin typeface="Courier"/>
                <a:cs typeface="Courier"/>
              </a:rPr>
              <a:t>buildver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i="1" dirty="0" smtClean="0">
                <a:latin typeface="Courier"/>
                <a:cs typeface="Courier"/>
              </a:rPr>
              <a:t>GENOME_VERSION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 err="1" smtClean="0">
                <a:latin typeface="Courier"/>
                <a:cs typeface="Courier"/>
              </a:rPr>
              <a:t>downdb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 err="1" smtClean="0">
                <a:latin typeface="Courier"/>
                <a:cs typeface="Courier"/>
              </a:rPr>
              <a:t>webfrom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annovar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refGene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i="1" dirty="0" smtClean="0">
                <a:latin typeface="Courier"/>
                <a:cs typeface="Courier"/>
              </a:rPr>
              <a:t>REFERENCE_DIRECTORY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Convert VCF to ANNOVAR format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convert2annovar.pl -format vcf4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output/</a:t>
            </a:r>
            <a:r>
              <a:rPr lang="en-US" sz="2400" dirty="0" err="1" smtClean="0">
                <a:latin typeface="Courier"/>
                <a:cs typeface="Courier"/>
              </a:rPr>
              <a:t>annot.vzf.gz</a:t>
            </a:r>
            <a:r>
              <a:rPr lang="en-US" sz="2400" dirty="0" smtClean="0">
                <a:latin typeface="Courier"/>
                <a:cs typeface="Courier"/>
              </a:rPr>
              <a:t> &gt; output/</a:t>
            </a:r>
            <a:r>
              <a:rPr lang="en-US" sz="2400" dirty="0" err="1" smtClean="0">
                <a:latin typeface="Courier"/>
                <a:cs typeface="Courier"/>
              </a:rPr>
              <a:t>annovar_input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Add annotations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</a:t>
            </a:r>
            <a:r>
              <a:rPr lang="en-US" sz="2400" dirty="0" err="1">
                <a:latin typeface="Courier"/>
                <a:cs typeface="Courier"/>
              </a:rPr>
              <a:t>annotate_variation.pl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--</a:t>
            </a:r>
            <a:r>
              <a:rPr lang="en-US" sz="2400" dirty="0" err="1" smtClean="0">
                <a:latin typeface="Courier"/>
                <a:cs typeface="Courier"/>
              </a:rPr>
              <a:t>geneanno</a:t>
            </a:r>
            <a:r>
              <a:rPr lang="en-US" sz="2400" dirty="0" smtClean="0">
                <a:latin typeface="Courier"/>
                <a:cs typeface="Courier"/>
              </a:rPr>
              <a:t> --</a:t>
            </a:r>
            <a:r>
              <a:rPr lang="en-US" sz="2400" dirty="0" err="1" smtClean="0">
                <a:latin typeface="Courier"/>
                <a:cs typeface="Courier"/>
              </a:rPr>
              <a:t>buildver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hg38</a:t>
            </a:r>
            <a:r>
              <a:rPr lang="en-US" sz="2400" i="1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err="1">
                <a:latin typeface="Courier"/>
                <a:cs typeface="Courier"/>
              </a:rPr>
              <a:t>dbtype</a:t>
            </a:r>
            <a:r>
              <a:rPr lang="en-US" sz="2400" dirty="0">
                <a:latin typeface="Courier"/>
                <a:cs typeface="Courier"/>
              </a:rPr>
              <a:t> gene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>
                <a:latin typeface="Courier"/>
                <a:cs typeface="Courier"/>
              </a:rPr>
              <a:t>annovar_input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r</a:t>
            </a:r>
            <a:r>
              <a:rPr lang="en-US" sz="2400" dirty="0" smtClean="0">
                <a:latin typeface="Courier"/>
                <a:cs typeface="Courier"/>
              </a:rPr>
              <a:t>esources/</a:t>
            </a:r>
            <a:r>
              <a:rPr lang="en-US" sz="2400" dirty="0" err="1" smtClean="0">
                <a:latin typeface="Courier"/>
                <a:cs typeface="Courier"/>
              </a:rPr>
              <a:t>humandb</a:t>
            </a:r>
            <a:endParaRPr lang="en-US" sz="2400" dirty="0" smtClean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198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ANNOVAR Output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341632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IL23R:NM_144701:exon9:c.G1142A:p.R381Q, 1 67705958 67705958 G A comments: rs11209026 (R381Q), a SNP in IL23R associated with </a:t>
            </a:r>
            <a:r>
              <a:rPr lang="en-US" dirty="0" err="1"/>
              <a:t>Crohn's</a:t>
            </a:r>
            <a:r>
              <a:rPr lang="en-US" dirty="0"/>
              <a:t> disease</a:t>
            </a:r>
          </a:p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ATG16L1:NM_001190267:exon9:c.A550G:p.T184A,ATG16L1:NM_017974:exon8:c.A841G:p.T281A,ATG16L1:NM_001190266:exon9:c.A646G:p.T216A,ATG16L1:NM_030803:exon9:c.A898G:p.T300A,ATG16L1:NM_198890:exon5:c.A409G:p.T137A, 2 234183368 234183368 A G comments: rs2241880 (T300A), a SNP in the ATG16L1 associated with </a:t>
            </a:r>
            <a:r>
              <a:rPr lang="en-US" dirty="0" err="1"/>
              <a:t>Crohn's</a:t>
            </a:r>
            <a:r>
              <a:rPr lang="en-US" dirty="0"/>
              <a:t> disease</a:t>
            </a:r>
          </a:p>
          <a:p>
            <a:r>
              <a:rPr lang="en-US" dirty="0" err="1" smtClean="0"/>
              <a:t>nonsynonymous</a:t>
            </a:r>
            <a:r>
              <a:rPr lang="en-US" dirty="0" smtClean="0"/>
              <a:t> </a:t>
            </a:r>
            <a:r>
              <a:rPr lang="en-US" dirty="0"/>
              <a:t>SNV NOD2:NM_022162:exon4:c.C2104T:p.R702W,NOD2:NM_001293557:exon3:c.C2023T:p.R675W, 16 50745926 50745926 C comments: rs2066844 (R702W), a non-synonymous SNP in NOD2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 smtClean="0"/>
              <a:t>Structural</a:t>
            </a:r>
            <a:r>
              <a:rPr lang="en-US" dirty="0"/>
              <a:t> </a:t>
            </a:r>
            <a:r>
              <a:rPr lang="en-US" dirty="0" smtClean="0"/>
              <a:t>variants (SVs)</a:t>
            </a:r>
          </a:p>
        </p:txBody>
      </p:sp>
    </p:spTree>
    <p:extLst>
      <p:ext uri="{BB962C8B-B14F-4D97-AF65-F5344CB8AC3E}">
        <p14:creationId xmlns:p14="http://schemas.microsoft.com/office/powerpoint/2010/main" val="5442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STRUCTURAL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Large (&gt;100bp) insertions</a:t>
            </a:r>
            <a:r>
              <a:rPr lang="en-US" dirty="0"/>
              <a:t>, </a:t>
            </a:r>
            <a:r>
              <a:rPr lang="en-US" dirty="0" smtClean="0"/>
              <a:t>deletions, duplications, inversions, translocations, and complex rearrangements</a:t>
            </a:r>
            <a:endParaRPr lang="en-US" dirty="0"/>
          </a:p>
          <a:p>
            <a:r>
              <a:rPr lang="en-US" dirty="0" smtClean="0">
                <a:cs typeface="Courier"/>
              </a:rPr>
              <a:t>Alignment-based variant callers not suited to SV calling</a:t>
            </a:r>
          </a:p>
          <a:p>
            <a:pPr lvl="1"/>
            <a:r>
              <a:rPr lang="en-US" dirty="0" smtClean="0">
                <a:cs typeface="Courier"/>
              </a:rPr>
              <a:t>Specialized software uses information from “split” reads (parts of the read map to different places) and “discordant” reads (the two ends of a read pair are far apart or on different chromosomes)</a:t>
            </a:r>
          </a:p>
          <a:p>
            <a:pPr lvl="1"/>
            <a:r>
              <a:rPr lang="en-US" dirty="0" smtClean="0">
                <a:cs typeface="Courier"/>
              </a:rPr>
              <a:t>SV calling is challenging – different tools don’t agree well; the best strategy is consensus of multiple tools</a:t>
            </a:r>
          </a:p>
          <a:p>
            <a:r>
              <a:rPr lang="en-US" dirty="0" smtClean="0">
                <a:cs typeface="Courier"/>
              </a:rPr>
              <a:t>Long-read data (</a:t>
            </a:r>
            <a:r>
              <a:rPr lang="en-US" dirty="0" err="1" smtClean="0">
                <a:cs typeface="Courier"/>
              </a:rPr>
              <a:t>PacBio</a:t>
            </a:r>
            <a:r>
              <a:rPr lang="en-US" dirty="0" smtClean="0">
                <a:cs typeface="Courier"/>
              </a:rPr>
              <a:t>, 10X) will improve SV calls</a:t>
            </a:r>
          </a:p>
        </p:txBody>
      </p:sp>
    </p:spTree>
    <p:extLst>
      <p:ext uri="{BB962C8B-B14F-4D97-AF65-F5344CB8AC3E}">
        <p14:creationId xmlns:p14="http://schemas.microsoft.com/office/powerpoint/2010/main" val="432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STRUCTURAL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3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SV Calling with LUMPY</a:t>
            </a:r>
          </a:p>
          <a:p>
            <a:r>
              <a:rPr lang="en-US" dirty="0" smtClean="0"/>
              <a:t>LUMPY is an easy to use SV caller</a:t>
            </a:r>
          </a:p>
          <a:p>
            <a:r>
              <a:rPr lang="en-US" dirty="0" smtClean="0"/>
              <a:t>We have to give LUMPY two additional BAM files: split and discordant reads</a:t>
            </a:r>
          </a:p>
          <a:p>
            <a:pPr lvl="1"/>
            <a:r>
              <a:rPr lang="en-US" dirty="0" smtClean="0"/>
              <a:t>There is an alternate BWA pipeline (</a:t>
            </a:r>
            <a:r>
              <a:rPr lang="en-US" dirty="0" err="1" smtClean="0"/>
              <a:t>bwa_pipeline_for_sv.sh</a:t>
            </a:r>
            <a:r>
              <a:rPr lang="en-US" dirty="0" smtClean="0"/>
              <a:t>) to generate these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>
                <a:latin typeface="Courier"/>
                <a:cs typeface="Courier"/>
                <a:hlinkClick r:id="rId2"/>
              </a:rPr>
              <a:t>https://github.com/arq5x/lumpy-</a:t>
            </a:r>
            <a:r>
              <a:rPr lang="en-US" dirty="0" smtClean="0">
                <a:latin typeface="Courier"/>
                <a:cs typeface="Courier"/>
                <a:hlinkClick r:id="rId2"/>
              </a:rPr>
              <a:t>sv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021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STRUCTURAL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SVs with LUMPY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Run LUMPY excluding blacklist regions, and optionally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specify discordant and split reads: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lumpyexpress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B </a:t>
            </a:r>
            <a:r>
              <a:rPr lang="en-US" sz="2000" dirty="0" smtClean="0">
                <a:latin typeface="Courier"/>
                <a:cs typeface="Courier"/>
              </a:rPr>
              <a:t>input/</a:t>
            </a:r>
            <a:r>
              <a:rPr lang="en-US" sz="2000" dirty="0" err="1" smtClean="0">
                <a:latin typeface="Courier"/>
                <a:cs typeface="Courier"/>
              </a:rPr>
              <a:t>sv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r>
              <a:rPr lang="en-US" sz="2000" dirty="0" err="1" smtClean="0">
                <a:latin typeface="Courier"/>
                <a:cs typeface="Courier"/>
              </a:rPr>
              <a:t>lumpy_input.bam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D </a:t>
            </a:r>
            <a:r>
              <a:rPr lang="en-US" sz="2000" dirty="0">
                <a:latin typeface="Courier"/>
                <a:cs typeface="Courier"/>
              </a:rPr>
              <a:t>input/</a:t>
            </a:r>
            <a:r>
              <a:rPr lang="en-US" sz="2000" dirty="0" err="1">
                <a:latin typeface="Courier"/>
                <a:cs typeface="Courier"/>
              </a:rPr>
              <a:t>sv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 smtClean="0">
                <a:latin typeface="Courier"/>
                <a:cs typeface="Courier"/>
              </a:rPr>
              <a:t>lumpy_input.disc.bam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S </a:t>
            </a:r>
            <a:r>
              <a:rPr lang="en-US" sz="2000" dirty="0">
                <a:latin typeface="Courier"/>
                <a:cs typeface="Courier"/>
              </a:rPr>
              <a:t>input/</a:t>
            </a:r>
            <a:r>
              <a:rPr lang="en-US" sz="2000" dirty="0" err="1">
                <a:latin typeface="Courier"/>
                <a:cs typeface="Courier"/>
              </a:rPr>
              <a:t>sv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 smtClean="0">
                <a:latin typeface="Courier"/>
                <a:cs typeface="Courier"/>
              </a:rPr>
              <a:t>lumpy_input.split.bam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x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 err="1" smtClean="0">
                <a:latin typeface="Courier"/>
                <a:cs typeface="Courier"/>
              </a:rPr>
              <a:t>blacklist.bed</a:t>
            </a:r>
            <a:r>
              <a:rPr lang="en-US" sz="2000" i="1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 err="1" smtClean="0">
                <a:latin typeface="Courier"/>
                <a:cs typeface="Courier"/>
              </a:rPr>
              <a:t>SVs.vcf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Examine the output: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less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 err="1" smtClean="0">
                <a:latin typeface="Courier"/>
                <a:cs typeface="Courier"/>
              </a:rPr>
              <a:t>SVs.VCF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34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STRUCTURAL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799"/>
            <a:ext cx="8864600" cy="16969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LUMPY Output</a:t>
            </a:r>
          </a:p>
          <a:p>
            <a:r>
              <a:rPr lang="en-US" dirty="0" smtClean="0"/>
              <a:t>Output is VCF, but looks a little different</a:t>
            </a:r>
          </a:p>
          <a:p>
            <a:r>
              <a:rPr lang="en-US" dirty="0" smtClean="0"/>
              <a:t>All the information about the SV is in the INFO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1729"/>
            <a:ext cx="9144000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2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Today’s Pipeline</a:t>
            </a:r>
          </a:p>
          <a:p>
            <a:r>
              <a:rPr lang="en-US" dirty="0" smtClean="0"/>
              <a:t>Data quality: FASTQC</a:t>
            </a:r>
          </a:p>
          <a:p>
            <a:r>
              <a:rPr lang="en-US" dirty="0" smtClean="0"/>
              <a:t>Trimming: Skewer</a:t>
            </a:r>
          </a:p>
          <a:p>
            <a:r>
              <a:rPr lang="en-US" dirty="0" smtClean="0"/>
              <a:t>Alignment: BWA + </a:t>
            </a:r>
            <a:r>
              <a:rPr lang="en-US" dirty="0" err="1" smtClean="0"/>
              <a:t>Sambamba</a:t>
            </a:r>
            <a:r>
              <a:rPr lang="en-US" dirty="0" smtClean="0"/>
              <a:t> + </a:t>
            </a:r>
            <a:r>
              <a:rPr lang="en-US" dirty="0" err="1" smtClean="0"/>
              <a:t>Samblaster</a:t>
            </a:r>
            <a:endParaRPr lang="en-US" dirty="0" smtClean="0"/>
          </a:p>
          <a:p>
            <a:r>
              <a:rPr lang="en-US" dirty="0" smtClean="0"/>
              <a:t>Variant calling: </a:t>
            </a:r>
            <a:r>
              <a:rPr lang="en-US" dirty="0" err="1" smtClean="0"/>
              <a:t>FreeBayes</a:t>
            </a:r>
            <a:endParaRPr lang="en-US" dirty="0"/>
          </a:p>
          <a:p>
            <a:r>
              <a:rPr lang="en-US" dirty="0" smtClean="0"/>
              <a:t>Variant quality filtering: </a:t>
            </a:r>
            <a:r>
              <a:rPr lang="en-US" dirty="0" err="1" smtClean="0"/>
              <a:t>VCFLib</a:t>
            </a:r>
            <a:endParaRPr lang="en-US" dirty="0"/>
          </a:p>
          <a:p>
            <a:r>
              <a:rPr lang="en-US" dirty="0" smtClean="0"/>
              <a:t>Known variant annotation: </a:t>
            </a:r>
            <a:r>
              <a:rPr lang="en-US" dirty="0" err="1" smtClean="0"/>
              <a:t>BCFTools</a:t>
            </a:r>
            <a:r>
              <a:rPr lang="en-US" dirty="0" smtClean="0"/>
              <a:t>, </a:t>
            </a:r>
            <a:r>
              <a:rPr lang="en-US" dirty="0" err="1" smtClean="0"/>
              <a:t>BEDTools</a:t>
            </a:r>
            <a:endParaRPr lang="en-US" dirty="0" smtClean="0"/>
          </a:p>
          <a:p>
            <a:r>
              <a:rPr lang="en-US" dirty="0" smtClean="0"/>
              <a:t>Mutation annotation: ANNOVAR</a:t>
            </a:r>
          </a:p>
          <a:p>
            <a:r>
              <a:rPr lang="en-US" dirty="0" smtClean="0"/>
              <a:t>Structural Variants identification: LUMPY</a:t>
            </a:r>
          </a:p>
        </p:txBody>
      </p:sp>
    </p:spTree>
    <p:extLst>
      <p:ext uri="{BB962C8B-B14F-4D97-AF65-F5344CB8AC3E}">
        <p14:creationId xmlns:p14="http://schemas.microsoft.com/office/powerpoint/2010/main" val="9619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Many Choices for Each Step</a:t>
            </a:r>
          </a:p>
          <a:p>
            <a:r>
              <a:rPr lang="en-US" dirty="0" smtClean="0"/>
              <a:t>Trimming: </a:t>
            </a:r>
            <a:r>
              <a:rPr lang="en-US" dirty="0" err="1" smtClean="0"/>
              <a:t>Atropos</a:t>
            </a:r>
            <a:r>
              <a:rPr lang="en-US" dirty="0" smtClean="0"/>
              <a:t>, </a:t>
            </a:r>
            <a:r>
              <a:rPr lang="en-US" dirty="0" err="1" smtClean="0"/>
              <a:t>TagDust</a:t>
            </a:r>
            <a:endParaRPr lang="en-US" dirty="0" smtClean="0"/>
          </a:p>
          <a:p>
            <a:r>
              <a:rPr lang="en-US" dirty="0" smtClean="0"/>
              <a:t>Alignment: </a:t>
            </a:r>
            <a:r>
              <a:rPr lang="en-US" dirty="0" err="1" smtClean="0"/>
              <a:t>HiSAT</a:t>
            </a:r>
            <a:r>
              <a:rPr lang="en-US" dirty="0" smtClean="0"/>
              <a:t>, </a:t>
            </a:r>
            <a:r>
              <a:rPr lang="en-US" dirty="0" err="1" smtClean="0"/>
              <a:t>Novoalign</a:t>
            </a:r>
            <a:endParaRPr lang="en-US" dirty="0" smtClean="0"/>
          </a:p>
          <a:p>
            <a:r>
              <a:rPr lang="en-US" dirty="0" smtClean="0"/>
              <a:t>Variant calling: GATK, </a:t>
            </a:r>
            <a:r>
              <a:rPr lang="en-US" dirty="0" err="1" smtClean="0"/>
              <a:t>GotCloud</a:t>
            </a:r>
            <a:endParaRPr lang="en-US" dirty="0"/>
          </a:p>
          <a:p>
            <a:r>
              <a:rPr lang="en-US" dirty="0" smtClean="0"/>
              <a:t>Known variant annotation</a:t>
            </a:r>
            <a:r>
              <a:rPr lang="en-US" dirty="0"/>
              <a:t>: </a:t>
            </a:r>
            <a:r>
              <a:rPr lang="en-US" dirty="0" err="1"/>
              <a:t>VCFTools</a:t>
            </a:r>
            <a:endParaRPr lang="en-US" dirty="0" smtClean="0"/>
          </a:p>
          <a:p>
            <a:r>
              <a:rPr lang="en-US" dirty="0" smtClean="0"/>
              <a:t>Mutation annotation: SNPEFF, VEP</a:t>
            </a:r>
          </a:p>
          <a:p>
            <a:r>
              <a:rPr lang="en-US" dirty="0" smtClean="0"/>
              <a:t>Structural Variants identification</a:t>
            </a:r>
            <a:r>
              <a:rPr lang="en-US" dirty="0"/>
              <a:t>: </a:t>
            </a:r>
            <a:r>
              <a:rPr lang="en-US" dirty="0" err="1" smtClean="0"/>
              <a:t>GenomeStrip</a:t>
            </a:r>
            <a:r>
              <a:rPr lang="en-US" dirty="0" smtClean="0"/>
              <a:t>, </a:t>
            </a:r>
            <a:r>
              <a:rPr lang="en-US" dirty="0" err="1" smtClean="0"/>
              <a:t>CNVnator</a:t>
            </a:r>
            <a:r>
              <a:rPr lang="en-US" dirty="0" smtClean="0"/>
              <a:t>, </a:t>
            </a:r>
            <a:r>
              <a:rPr lang="en-US" dirty="0" err="1" smtClean="0"/>
              <a:t>Delly</a:t>
            </a:r>
            <a:endParaRPr lang="en-US" dirty="0" smtClean="0"/>
          </a:p>
          <a:p>
            <a:r>
              <a:rPr lang="en-US" dirty="0" smtClean="0"/>
              <a:t>Entire pipelines: </a:t>
            </a:r>
            <a:r>
              <a:rPr lang="en-US" dirty="0" err="1" smtClean="0"/>
              <a:t>SpeedSeq</a:t>
            </a:r>
            <a:r>
              <a:rPr lang="en-US" dirty="0" smtClean="0"/>
              <a:t>, </a:t>
            </a:r>
            <a:r>
              <a:rPr lang="en-US" dirty="0" err="1" smtClean="0"/>
              <a:t>gnko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83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Organism 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sensitivity)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Supplement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10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12900"/>
            <a:ext cx="8229600" cy="5080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Benefits of Long Read Technology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can generate reads of 10kb and longer (average is more in the 1-5 kb range)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increasingly used to:</a:t>
            </a:r>
          </a:p>
          <a:p>
            <a:pPr lvl="1"/>
            <a:r>
              <a:rPr lang="en-US" dirty="0" smtClean="0"/>
              <a:t>Detect/resolve “</a:t>
            </a:r>
            <a:r>
              <a:rPr lang="en-US" dirty="0"/>
              <a:t>difficult” </a:t>
            </a:r>
            <a:r>
              <a:rPr lang="en-US" dirty="0" smtClean="0"/>
              <a:t>regions</a:t>
            </a:r>
          </a:p>
          <a:p>
            <a:pPr lvl="1"/>
            <a:r>
              <a:rPr lang="en-US" dirty="0" smtClean="0"/>
              <a:t>Assemble genomes of non-model organisms</a:t>
            </a:r>
            <a:endParaRPr lang="en-US" dirty="0"/>
          </a:p>
          <a:p>
            <a:r>
              <a:rPr lang="en-US" dirty="0" err="1" smtClean="0"/>
              <a:t>Nanopore</a:t>
            </a:r>
            <a:r>
              <a:rPr lang="en-US" dirty="0" smtClean="0"/>
              <a:t> is compact, “real time” – increasingly used “in the field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Can detect DNA modifications (</a:t>
            </a:r>
            <a:r>
              <a:rPr lang="en-US" i="1" dirty="0" smtClean="0"/>
              <a:t>e.g. </a:t>
            </a:r>
            <a:r>
              <a:rPr lang="en-US" dirty="0"/>
              <a:t>m</a:t>
            </a:r>
            <a:r>
              <a:rPr lang="en-US" dirty="0" smtClean="0"/>
              <a:t>ethylation)</a:t>
            </a:r>
            <a:endParaRPr lang="en-US" dirty="0" smtClean="0"/>
          </a:p>
          <a:p>
            <a:r>
              <a:rPr lang="en-US" dirty="0" smtClean="0"/>
              <a:t>Soon will be possible to sequence RNA directly (</a:t>
            </a:r>
            <a:r>
              <a:rPr lang="en-US" i="1" dirty="0" smtClean="0"/>
              <a:t>i.e. </a:t>
            </a:r>
            <a:r>
              <a:rPr lang="en-US" dirty="0" smtClean="0"/>
              <a:t>without </a:t>
            </a:r>
            <a:r>
              <a:rPr lang="en-US" dirty="0" err="1" smtClean="0"/>
              <a:t>cDNA</a:t>
            </a:r>
            <a:r>
              <a:rPr lang="en-US" dirty="0" smtClean="0"/>
              <a:t> conversion)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(Current) Drawbacks of Long-Read Technology</a:t>
            </a:r>
          </a:p>
          <a:p>
            <a:r>
              <a:rPr lang="en-US" dirty="0" smtClean="0"/>
              <a:t>More expensive (but rapidly dropping)</a:t>
            </a:r>
          </a:p>
          <a:p>
            <a:r>
              <a:rPr lang="en-US" dirty="0" smtClean="0"/>
              <a:t>Higher error rates; however:</a:t>
            </a:r>
          </a:p>
          <a:p>
            <a:pPr lvl="1"/>
            <a:r>
              <a:rPr lang="en-US" dirty="0" smtClean="0"/>
              <a:t>These are also rapidly dropping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errors are random and thus correctable; software-corrected accuracy &gt; 99%</a:t>
            </a:r>
          </a:p>
          <a:p>
            <a:r>
              <a:rPr lang="en-US" dirty="0" smtClean="0"/>
              <a:t>Less tool support (but rapidly increasing)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Synthetic Long Reads</a:t>
            </a:r>
          </a:p>
          <a:p>
            <a:pPr>
              <a:buSzPct val="100000"/>
            </a:pPr>
            <a:r>
              <a:rPr lang="en-US" dirty="0" smtClean="0"/>
              <a:t>Paired-end sequencing of long inserts</a:t>
            </a:r>
          </a:p>
          <a:p>
            <a:pPr>
              <a:buSzPct val="100000"/>
            </a:pPr>
            <a:r>
              <a:rPr lang="en-US" dirty="0" smtClean="0"/>
              <a:t>Used for:</a:t>
            </a:r>
          </a:p>
          <a:p>
            <a:pPr lvl="1">
              <a:buSzPct val="100000"/>
            </a:pPr>
            <a:r>
              <a:rPr lang="en-US" dirty="0" smtClean="0"/>
              <a:t>Cheaper genome assembly</a:t>
            </a:r>
          </a:p>
          <a:p>
            <a:pPr lvl="1">
              <a:buSzPct val="100000"/>
            </a:pPr>
            <a:r>
              <a:rPr lang="en-US" dirty="0" smtClean="0"/>
              <a:t>Genome phasing (</a:t>
            </a:r>
            <a:r>
              <a:rPr lang="en-US" i="1" dirty="0" smtClean="0"/>
              <a:t>i.e. </a:t>
            </a:r>
            <a:r>
              <a:rPr lang="en-US" dirty="0" smtClean="0"/>
              <a:t>resolving haplotypes)</a:t>
            </a:r>
          </a:p>
          <a:p>
            <a:pPr lvl="1">
              <a:buSzPct val="100000"/>
            </a:pPr>
            <a:r>
              <a:rPr lang="en-US" dirty="0" smtClean="0"/>
              <a:t>Resolving large structural variants</a:t>
            </a:r>
          </a:p>
          <a:p>
            <a:pPr>
              <a:buSzPct val="100000"/>
            </a:pPr>
            <a:r>
              <a:rPr lang="en-US" dirty="0" smtClean="0"/>
              <a:t>Three options:</a:t>
            </a:r>
          </a:p>
          <a:p>
            <a:pPr lvl="1">
              <a:buSzPct val="100000"/>
            </a:pPr>
            <a:r>
              <a:rPr lang="en-US" dirty="0" smtClean="0"/>
              <a:t>Manual: </a:t>
            </a:r>
            <a:r>
              <a:rPr lang="en-US" dirty="0" err="1" smtClean="0"/>
              <a:t>TruSeq</a:t>
            </a:r>
            <a:r>
              <a:rPr lang="en-US" dirty="0" smtClean="0"/>
              <a:t> long-read, </a:t>
            </a:r>
            <a:r>
              <a:rPr lang="en-US" dirty="0" err="1" smtClean="0"/>
              <a:t>Nextera</a:t>
            </a:r>
            <a:r>
              <a:rPr lang="en-US" dirty="0" smtClean="0"/>
              <a:t> mate-pair</a:t>
            </a:r>
          </a:p>
          <a:p>
            <a:pPr lvl="1">
              <a:buSzPct val="100000"/>
            </a:pPr>
            <a:r>
              <a:rPr lang="en-US" dirty="0" smtClean="0"/>
              <a:t>Automated: 10X Chromium</a:t>
            </a:r>
          </a:p>
          <a:p>
            <a:pPr lvl="1">
              <a:buSzPct val="100000"/>
            </a:pPr>
            <a:r>
              <a:rPr lang="en-US" dirty="0" smtClean="0"/>
              <a:t>Outsourced: Dovetail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Alignment: Identifying the mostly likely reference genome coordinate of origin for the sequences generated from your sample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Assembly: Create a genome </a:t>
            </a:r>
            <a:r>
              <a:rPr lang="en-US" i="1" dirty="0" smtClean="0"/>
              <a:t>de novo</a:t>
            </a:r>
            <a:r>
              <a:rPr lang="en-US" dirty="0" smtClean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</a:t>
            </a:r>
            <a:r>
              <a:rPr lang="en-US" dirty="0" smtClean="0"/>
              <a:t>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 smtClean="0"/>
              <a:t>Easier and faster bioinformatic analysis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</a:t>
            </a:r>
            <a:r>
              <a:rPr lang="en-US" dirty="0" smtClean="0"/>
              <a:t>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May miss larger structural variants</a:t>
            </a:r>
          </a:p>
          <a:p>
            <a:r>
              <a:rPr lang="en-US" dirty="0" smtClean="0"/>
              <a:t>Assembly</a:t>
            </a:r>
            <a:endParaRPr lang="en-US" dirty="0"/>
          </a:p>
          <a:p>
            <a:pPr lvl="1">
              <a:buFont typeface="Lucida Grande"/>
              <a:buChar char="+"/>
            </a:pPr>
            <a:r>
              <a:rPr lang="en-US" dirty="0" smtClean="0"/>
              <a:t>Often the best (and sometimes only) option for non-model organisms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Assembly is complicated and time-consuming; often several rounds of sequencing are required to “finish” the genome</a:t>
            </a:r>
          </a:p>
          <a:p>
            <a:r>
              <a:rPr lang="en-US" dirty="0" smtClean="0"/>
              <a:t>Hybrid strategies can provide benefits of both approaches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Target </a:t>
            </a:r>
            <a:r>
              <a:rPr lang="en-US" dirty="0">
                <a:solidFill>
                  <a:srgbClr val="292934"/>
                </a:solidFill>
              </a:rPr>
              <a:t>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</a:t>
            </a:r>
            <a:r>
              <a:rPr lang="en-US" dirty="0" smtClean="0">
                <a:solidFill>
                  <a:srgbClr val="292934"/>
                </a:solidFill>
              </a:rPr>
              <a:t>mouse genome) </a:t>
            </a:r>
            <a:r>
              <a:rPr lang="en-US" dirty="0">
                <a:solidFill>
                  <a:srgbClr val="292934"/>
                </a:solidFill>
              </a:rPr>
              <a:t>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</a:t>
            </a:r>
            <a:r>
              <a:rPr lang="en-US" dirty="0" smtClean="0">
                <a:solidFill>
                  <a:srgbClr val="29293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Whole genome sequencing minimizes bias at the expense of greater overall sequencing cost</a:t>
            </a:r>
          </a:p>
          <a:p>
            <a:r>
              <a:rPr lang="en-US" dirty="0" smtClean="0"/>
              <a:t>Targeted sequencing (exome, amplicon) is typically less expensive overall, but don’t forget the cost of sequence capture</a:t>
            </a:r>
          </a:p>
          <a:p>
            <a:r>
              <a:rPr lang="en-US" dirty="0" smtClean="0"/>
              <a:t>In terms of cost-per-base, </a:t>
            </a:r>
            <a:r>
              <a:rPr lang="en-US" i="1" dirty="0" smtClean="0"/>
              <a:t>WES is ~5x more expensive than WGS</a:t>
            </a:r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Targeted sequencing introduces several sources of bias:</a:t>
            </a:r>
          </a:p>
          <a:p>
            <a:pPr lvl="1"/>
            <a:r>
              <a:rPr lang="en-US" dirty="0" smtClean="0"/>
              <a:t>Capture efficiency</a:t>
            </a:r>
          </a:p>
          <a:p>
            <a:pPr lvl="1"/>
            <a:r>
              <a:rPr lang="en-US" dirty="0"/>
              <a:t>PCR amplification (CG </a:t>
            </a:r>
            <a:r>
              <a:rPr lang="en-US" dirty="0" smtClean="0"/>
              <a:t>bias, size bias, errors)*</a:t>
            </a:r>
          </a:p>
          <a:p>
            <a:pPr lvl="1"/>
            <a:r>
              <a:rPr lang="en-US" dirty="0" smtClean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Can also affect WGS, depending on library preparation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General guidelines</a:t>
            </a:r>
          </a:p>
          <a:p>
            <a:pPr lvl="1"/>
            <a:r>
              <a:rPr lang="en-US" dirty="0" smtClean="0"/>
              <a:t>For small genomes and/or genome assembly: deep whole-genome</a:t>
            </a:r>
          </a:p>
          <a:p>
            <a:pPr lvl="1"/>
            <a:r>
              <a:rPr lang="en-US" dirty="0" smtClean="0"/>
              <a:t>For a small number of known regions: amplicon</a:t>
            </a:r>
          </a:p>
          <a:p>
            <a:pPr lvl="1"/>
            <a:r>
              <a:rPr lang="en-US" dirty="0" smtClean="0"/>
              <a:t>For many genes, a known Mendelian trait, and/or potentially rare coding mutations: exome</a:t>
            </a:r>
          </a:p>
          <a:p>
            <a:pPr lvl="1"/>
            <a:r>
              <a:rPr lang="en-US" dirty="0" smtClean="0"/>
              <a:t>Otherwise: whole-genome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DNA Variant Calling by </a:t>
            </a:r>
            <a:br>
              <a:rPr lang="en-US" dirty="0" smtClean="0"/>
            </a:br>
            <a:r>
              <a:rPr lang="en-US" dirty="0" smtClean="0"/>
              <a:t>Current-Generation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OUTLINE</a:t>
            </a:r>
          </a:p>
          <a:p>
            <a:r>
              <a:rPr lang="en-US" dirty="0" smtClean="0"/>
              <a:t>Discussion of experimental design</a:t>
            </a:r>
          </a:p>
          <a:p>
            <a:r>
              <a:rPr lang="en-US" dirty="0" smtClean="0"/>
              <a:t>Overview/refresher of sequencing technology</a:t>
            </a:r>
          </a:p>
          <a:p>
            <a:r>
              <a:rPr lang="en-US" dirty="0" smtClean="0"/>
              <a:t>Hands-on, step-by-step walkthrough of variant-calling workflow</a:t>
            </a:r>
          </a:p>
          <a:p>
            <a:r>
              <a:rPr lang="en-US" dirty="0" smtClean="0"/>
              <a:t>Troubleshooting and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Most important and most difficult decision</a:t>
            </a:r>
          </a:p>
          <a:p>
            <a:pPr lvl="1"/>
            <a:r>
              <a:rPr lang="en-US" dirty="0" smtClean="0"/>
              <a:t>How rare are your variants of interest within the population being studied?</a:t>
            </a:r>
          </a:p>
          <a:p>
            <a:pPr lvl="1"/>
            <a:r>
              <a:rPr lang="en-US" dirty="0" smtClean="0"/>
              <a:t>How difficult is it to confidently detect variants?</a:t>
            </a:r>
          </a:p>
          <a:p>
            <a:r>
              <a:rPr lang="en-US" dirty="0" smtClean="0"/>
              <a:t>For population studies (</a:t>
            </a:r>
            <a:r>
              <a:rPr lang="en-US" i="1" dirty="0" smtClean="0"/>
              <a:t>e.g. </a:t>
            </a:r>
            <a:r>
              <a:rPr lang="en-US" dirty="0" smtClean="0"/>
              <a:t>GWAS), larger sample is usually better than greater depth</a:t>
            </a:r>
          </a:p>
          <a:p>
            <a:pPr lvl="1"/>
            <a:r>
              <a:rPr lang="en-US" dirty="0" smtClean="0"/>
              <a:t>Power analysis is key: is your sample large enough to make the study worthwhile?</a:t>
            </a:r>
          </a:p>
          <a:p>
            <a:r>
              <a:rPr lang="en-US" dirty="0" smtClean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For variant calling in individual humans, the general recommendation is: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0-60x WGS</a:t>
            </a:r>
          </a:p>
          <a:p>
            <a:pPr lvl="1"/>
            <a:r>
              <a:rPr lang="en-US" dirty="0" smtClean="0"/>
              <a:t>80-120x WES</a:t>
            </a:r>
          </a:p>
          <a:p>
            <a:r>
              <a:rPr lang="en-US" dirty="0" smtClean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5695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4351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994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752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52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“Sequencing by Synthesis”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8900" y="5087034"/>
            <a:ext cx="27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“Massively Parallel SBS”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50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Long 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8183" y="3200400"/>
            <a:ext cx="236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Missing: 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Illumina </a:t>
            </a:r>
            <a:r>
              <a:rPr lang="en-US" sz="1600" dirty="0" err="1" smtClean="0"/>
              <a:t>NovaSeq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 smtClean="0"/>
              <a:t>Oxford </a:t>
            </a:r>
            <a:r>
              <a:rPr lang="en-US" sz="1600" dirty="0" err="1" smtClean="0"/>
              <a:t>Nanopore</a:t>
            </a:r>
            <a:r>
              <a:rPr lang="en-US" sz="1600" dirty="0" smtClean="0"/>
              <a:t> </a:t>
            </a:r>
            <a:r>
              <a:rPr lang="en-US" sz="1600" dirty="0" err="1" smtClean="0"/>
              <a:t>GridION</a:t>
            </a:r>
            <a:r>
              <a:rPr lang="en-US" sz="1600" dirty="0" smtClean="0"/>
              <a:t> and </a:t>
            </a:r>
            <a:r>
              <a:rPr lang="en-US" sz="1600" dirty="0" err="1" smtClean="0"/>
              <a:t>PromethION</a:t>
            </a:r>
            <a:endParaRPr lang="en-US" sz="1600" dirty="0" smtClean="0"/>
          </a:p>
          <a:p>
            <a:pPr marL="285750" indent="-285750">
              <a:buFontTx/>
              <a:buChar char="•"/>
            </a:pPr>
            <a:r>
              <a:rPr lang="en-US" sz="1600" dirty="0" err="1" smtClean="0"/>
              <a:t>PacBio</a:t>
            </a:r>
            <a:r>
              <a:rPr lang="en-US" sz="1600" dirty="0" smtClean="0"/>
              <a:t> Sequel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So which should I use?</a:t>
            </a:r>
          </a:p>
          <a:p>
            <a:endParaRPr lang="en-US" sz="2400" dirty="0"/>
          </a:p>
          <a:p>
            <a:r>
              <a:rPr lang="en-US" sz="2400" dirty="0" smtClean="0"/>
              <a:t>At least for today, the answer is almost always Illumina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Option 1: </a:t>
            </a:r>
            <a:r>
              <a:rPr lang="en-US" sz="3200" u="sng" dirty="0" err="1" smtClean="0"/>
              <a:t>Nextera</a:t>
            </a:r>
            <a:r>
              <a:rPr lang="en-US" sz="3200" u="sng" dirty="0" smtClean="0"/>
              <a:t> (</a:t>
            </a:r>
            <a:r>
              <a:rPr lang="en-US" sz="3200" i="1" u="sng" dirty="0" smtClean="0"/>
              <a:t>e.g. </a:t>
            </a:r>
            <a:r>
              <a:rPr lang="en-US" sz="3200" u="sng" dirty="0" smtClean="0"/>
              <a:t>“Tagmentation”)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Option 1: </a:t>
            </a:r>
            <a:r>
              <a:rPr lang="en-US" u="sng" dirty="0" err="1" smtClean="0"/>
              <a:t>Nextera</a:t>
            </a:r>
            <a:r>
              <a:rPr lang="en-US" u="sng" dirty="0" smtClean="0"/>
              <a:t> (</a:t>
            </a:r>
            <a:r>
              <a:rPr lang="en-US" i="1" u="sng" dirty="0" smtClean="0"/>
              <a:t>e.g. </a:t>
            </a:r>
            <a:r>
              <a:rPr lang="en-US" u="sng" dirty="0" smtClean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Fast: 1.5 </a:t>
            </a:r>
            <a:r>
              <a:rPr lang="en-US" dirty="0" err="1" smtClean="0"/>
              <a:t>hr</a:t>
            </a:r>
            <a:r>
              <a:rPr lang="en-US" dirty="0" smtClean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Low DNA input requirement (50 </a:t>
            </a:r>
            <a:r>
              <a:rPr lang="en-US" dirty="0" err="1" smtClean="0"/>
              <a:t>ng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Option 2: </a:t>
            </a:r>
            <a:r>
              <a:rPr lang="en-US" sz="3200" u="sng" dirty="0" err="1" smtClean="0"/>
              <a:t>TruSeq</a:t>
            </a:r>
            <a:r>
              <a:rPr lang="en-US" sz="3200" u="sng" dirty="0" smtClean="0"/>
              <a:t> PCR</a:t>
            </a:r>
            <a:r>
              <a:rPr lang="en-US" sz="3200" u="sng" dirty="0"/>
              <a:t>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Option 2: </a:t>
            </a:r>
            <a:r>
              <a:rPr lang="en-US" u="sng" dirty="0" err="1" smtClean="0"/>
              <a:t>TruSeq</a:t>
            </a:r>
            <a:r>
              <a:rPr lang="en-US" u="sng" dirty="0" smtClean="0"/>
              <a:t> PCR</a:t>
            </a:r>
            <a:r>
              <a:rPr lang="en-US" u="sng" dirty="0"/>
              <a:t>-free </a:t>
            </a:r>
            <a:endParaRPr lang="en-US" u="sng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Larger input DNA requirement (1-2 </a:t>
            </a:r>
            <a:r>
              <a:rPr lang="en-US" dirty="0" err="1" smtClean="0"/>
              <a:t>ug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More expensive (~3x), complex</a:t>
            </a:r>
            <a:r>
              <a:rPr lang="en-US" dirty="0"/>
              <a:t>, time-consuming</a:t>
            </a:r>
            <a:endParaRPr lang="en-US" dirty="0" smtClean="0"/>
          </a:p>
          <a:p>
            <a:pPr lvl="1">
              <a:buSzPct val="100000"/>
              <a:buFont typeface="Lucida Grande"/>
              <a:buChar char="-"/>
            </a:pPr>
            <a:r>
              <a:rPr lang="en-US" dirty="0" err="1" smtClean="0"/>
              <a:t>qPCR</a:t>
            </a:r>
            <a:r>
              <a:rPr lang="en-US" dirty="0" smtClean="0"/>
              <a:t> or </a:t>
            </a:r>
            <a:r>
              <a:rPr lang="en-US" dirty="0" err="1" smtClean="0"/>
              <a:t>MiSeq</a:t>
            </a:r>
            <a:r>
              <a:rPr lang="en-US" dirty="0" smtClean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Multiplexing</a:t>
            </a:r>
          </a:p>
          <a:p>
            <a:pPr>
              <a:buSzPct val="100000"/>
            </a:pPr>
            <a:r>
              <a:rPr lang="en-US" dirty="0" smtClean="0"/>
              <a:t>Each library is tagged with an index</a:t>
            </a:r>
          </a:p>
          <a:p>
            <a:pPr lvl="1">
              <a:buSzPct val="100000"/>
            </a:pPr>
            <a:r>
              <a:rPr lang="en-US" dirty="0" smtClean="0"/>
              <a:t>Often, paired-end libraries are tagged with two indexes – one on each end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Libraries are pooled prior to sequencing</a:t>
            </a:r>
          </a:p>
          <a:p>
            <a:pPr>
              <a:buSzPct val="100000"/>
            </a:pPr>
            <a:r>
              <a:rPr lang="en-US" dirty="0" smtClean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 smtClean="0"/>
              <a:t>Multiplexing is one of the most important things you can do to increase data quality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DNA </a:t>
            </a:r>
            <a:r>
              <a:rPr lang="en-US" dirty="0" smtClean="0"/>
              <a:t>Variant </a:t>
            </a:r>
            <a:r>
              <a:rPr lang="en-US" dirty="0"/>
              <a:t>Calling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</a:t>
            </a:r>
            <a:r>
              <a:rPr lang="en-US" dirty="0"/>
              <a:t>-Generation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u="sng" dirty="0" smtClean="0"/>
              <a:t>NOT</a:t>
            </a:r>
            <a:r>
              <a:rPr lang="en-US" u="sng" dirty="0" smtClean="0"/>
              <a:t> COVERED</a:t>
            </a:r>
          </a:p>
          <a:p>
            <a:r>
              <a:rPr lang="en-US" dirty="0" smtClean="0"/>
              <a:t>Microarrays</a:t>
            </a:r>
          </a:p>
          <a:p>
            <a:r>
              <a:rPr lang="en-US" dirty="0" err="1" smtClean="0"/>
              <a:t>Metagenomics</a:t>
            </a:r>
            <a:r>
              <a:rPr lang="en-US" dirty="0" smtClean="0"/>
              <a:t> (</a:t>
            </a:r>
            <a:r>
              <a:rPr lang="en-US" i="1" dirty="0" smtClean="0"/>
              <a:t>i.e. </a:t>
            </a:r>
            <a:r>
              <a:rPr lang="en-US" dirty="0" smtClean="0"/>
              <a:t>microbial communities)</a:t>
            </a:r>
          </a:p>
          <a:p>
            <a:r>
              <a:rPr lang="en-US" dirty="0" smtClean="0"/>
              <a:t>RNA (</a:t>
            </a:r>
            <a:r>
              <a:rPr lang="en-US" i="1" dirty="0" smtClean="0"/>
              <a:t>e.g. </a:t>
            </a:r>
            <a:r>
              <a:rPr lang="en-US" dirty="0" smtClean="0"/>
              <a:t>mRNA-</a:t>
            </a:r>
            <a:r>
              <a:rPr lang="en-US" dirty="0" err="1" smtClean="0"/>
              <a:t>seq</a:t>
            </a:r>
            <a:r>
              <a:rPr lang="en-US" dirty="0" smtClean="0"/>
              <a:t>, </a:t>
            </a:r>
            <a:r>
              <a:rPr lang="en-US" dirty="0" err="1" smtClean="0"/>
              <a:t>miRNA-seq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Single-cell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Illumina Flow Cell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</a:t>
            </a:r>
            <a:r>
              <a:rPr lang="en-US" u="sng" dirty="0" smtClean="0"/>
              <a:t>)</a:t>
            </a:r>
          </a:p>
          <a:p>
            <a:r>
              <a:rPr lang="en-US" dirty="0"/>
              <a:t>PE is currently most common, and almost always the best choice</a:t>
            </a:r>
            <a:endParaRPr lang="en-US" dirty="0" smtClean="0"/>
          </a:p>
          <a:p>
            <a:pPr lvl="1"/>
            <a:r>
              <a:rPr lang="en-US" dirty="0" smtClean="0"/>
              <a:t>Read pair information significantly improves alignment accuracy</a:t>
            </a:r>
          </a:p>
          <a:p>
            <a:pPr lvl="1"/>
            <a:r>
              <a:rPr lang="en-US" dirty="0" smtClean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 smtClean="0"/>
              <a:t>Exceptions include </a:t>
            </a:r>
            <a:r>
              <a:rPr lang="en-US" dirty="0" err="1" smtClean="0"/>
              <a:t>miRNA-seq</a:t>
            </a:r>
            <a:r>
              <a:rPr lang="en-US" dirty="0" smtClean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Key considerations: </a:t>
            </a:r>
          </a:p>
          <a:p>
            <a:pPr lvl="1"/>
            <a:r>
              <a:rPr lang="en-US" dirty="0" smtClean="0"/>
              <a:t>Size and frequency of repeats in the genome?</a:t>
            </a:r>
          </a:p>
          <a:p>
            <a:pPr lvl="1"/>
            <a:r>
              <a:rPr lang="en-US" dirty="0" smtClean="0"/>
              <a:t>What is expected divergence from the reference?</a:t>
            </a:r>
          </a:p>
          <a:p>
            <a:r>
              <a:rPr lang="en-US" dirty="0" smtClean="0"/>
              <a:t>For variant calling in humans, PE 125 or 150 bp on </a:t>
            </a:r>
            <a:r>
              <a:rPr lang="en-US" dirty="0" err="1" smtClean="0"/>
              <a:t>HiSeq</a:t>
            </a:r>
            <a:r>
              <a:rPr lang="en-US" dirty="0" smtClean="0"/>
              <a:t> 2500/3000/4000/X is standard</a:t>
            </a:r>
            <a:endParaRPr lang="en-US" dirty="0"/>
          </a:p>
          <a:p>
            <a:r>
              <a:rPr lang="en-US" dirty="0" smtClean="0"/>
              <a:t>For small highly variable organisms (</a:t>
            </a:r>
            <a:r>
              <a:rPr lang="en-US" i="1" dirty="0" smtClean="0"/>
              <a:t>e.g. E. coli</a:t>
            </a:r>
            <a:r>
              <a:rPr lang="en-US" dirty="0" smtClean="0"/>
              <a:t>), PE 250 bp on </a:t>
            </a:r>
            <a:r>
              <a:rPr lang="en-US" dirty="0" err="1" smtClean="0"/>
              <a:t>MiSeq</a:t>
            </a:r>
            <a:endParaRPr lang="en-US" dirty="0" smtClean="0"/>
          </a:p>
          <a:p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much lower rate of intergenic/repetitive DNA: shorter reads and even SE acceptable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SEQUENCING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Anatomy of an Illumina Sequencing Read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What do I get from the Genomics Core?</a:t>
            </a:r>
            <a:endParaRPr lang="en-US" dirty="0" smtClean="0"/>
          </a:p>
          <a:p>
            <a:r>
              <a:rPr lang="en-US" dirty="0" smtClean="0"/>
              <a:t>Bases are called using Illumina software</a:t>
            </a:r>
          </a:p>
          <a:p>
            <a:r>
              <a:rPr lang="en-US" dirty="0" smtClean="0"/>
              <a:t>For each read, the software reports: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bases (A/C/G/T/N), where </a:t>
            </a:r>
            <a:r>
              <a:rPr lang="en-US" i="1" dirty="0" smtClean="0"/>
              <a:t>R</a:t>
            </a:r>
            <a:r>
              <a:rPr lang="en-US" dirty="0" smtClean="0"/>
              <a:t> is the read length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quality scores, where each score is the probability that the corresponding base call is incorrect</a:t>
            </a:r>
          </a:p>
          <a:p>
            <a:r>
              <a:rPr lang="en-US" dirty="0" smtClean="0"/>
              <a:t>Often, libraries will be de-multiplexed into one file (or set of files) per library</a:t>
            </a:r>
          </a:p>
          <a:p>
            <a:r>
              <a:rPr lang="en-US" dirty="0" smtClean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Data in SAM/BAM format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8413"/>
          <a:stretch/>
        </p:blipFill>
        <p:spPr>
          <a:xfrm>
            <a:off x="220818" y="2298699"/>
            <a:ext cx="8732681" cy="35052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818" y="2298699"/>
            <a:ext cx="8732681" cy="92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818" y="3987799"/>
            <a:ext cx="8732681" cy="7366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Data in SAM/BAM format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4134" b="36619"/>
          <a:stretch/>
        </p:blipFill>
        <p:spPr>
          <a:xfrm>
            <a:off x="220818" y="2362199"/>
            <a:ext cx="8732681" cy="7366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0818" y="2362199"/>
            <a:ext cx="8732681" cy="7366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213100"/>
            <a:ext cx="708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Data in SAM/BAM format</a:t>
            </a:r>
            <a:endParaRPr lang="en-US" dirty="0" smtClean="0"/>
          </a:p>
          <a:p>
            <a:r>
              <a:rPr lang="en-US" dirty="0" smtClean="0"/>
              <a:t>Raw data in SAM/BAM format will be missing most fields (“*” or “0”) except read name, flag, sequence, and qualities</a:t>
            </a:r>
          </a:p>
          <a:p>
            <a:r>
              <a:rPr lang="en-US" dirty="0" smtClean="0"/>
              <a:t>Read pairs will most likely be together, read 1 followed by read 2; if not you will need to sort the reads by name</a:t>
            </a:r>
          </a:p>
          <a:p>
            <a:r>
              <a:rPr lang="en-US" dirty="0" smtClean="0"/>
              <a:t>You may need to convert to FASTQ (</a:t>
            </a:r>
            <a:r>
              <a:rPr lang="en-US" i="1" dirty="0" smtClean="0"/>
              <a:t>e.g. </a:t>
            </a:r>
            <a:r>
              <a:rPr lang="en-US" dirty="0" smtClean="0"/>
              <a:t>Picard </a:t>
            </a:r>
            <a:r>
              <a:rPr lang="en-US" sz="2400" dirty="0" err="1" smtClean="0">
                <a:latin typeface="Andale Mono"/>
                <a:cs typeface="Andale Mono"/>
              </a:rPr>
              <a:t>SamToFastq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09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DNA </a:t>
            </a:r>
            <a:r>
              <a:rPr lang="en-US" dirty="0" smtClean="0"/>
              <a:t>Variant </a:t>
            </a:r>
            <a:r>
              <a:rPr lang="en-US" dirty="0"/>
              <a:t>Calling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</a:t>
            </a:r>
            <a:r>
              <a:rPr lang="en-US" dirty="0"/>
              <a:t>-Generation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OBJECTIVES</a:t>
            </a:r>
          </a:p>
          <a:p>
            <a:r>
              <a:rPr lang="en-US" dirty="0" smtClean="0"/>
              <a:t>Understand key features of sequencing experiments that influence data analysis and interpretation</a:t>
            </a:r>
          </a:p>
          <a:p>
            <a:r>
              <a:rPr lang="en-US" dirty="0" smtClean="0"/>
              <a:t>Be comfortable using the command line to run all steps of the workflow</a:t>
            </a:r>
          </a:p>
          <a:p>
            <a:r>
              <a:rPr lang="en-US" dirty="0" smtClean="0"/>
              <a:t>Be aware of potential pitfalls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334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TOOL: FASTQC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261839"/>
            <a:ext cx="8305223" cy="44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Exercises</a:t>
            </a:r>
            <a:endParaRPr lang="en-US" dirty="0" smtClean="0"/>
          </a:p>
          <a:p>
            <a:r>
              <a:rPr lang="en-US" dirty="0" smtClean="0"/>
              <a:t>Launch FASTQC graphical user interface (GUI) using X2GOClient</a:t>
            </a:r>
          </a:p>
          <a:p>
            <a:r>
              <a:rPr lang="en-US" dirty="0" smtClean="0"/>
              <a:t>Navigate to </a:t>
            </a:r>
            <a:r>
              <a:rPr lang="en-US" sz="2400" dirty="0" smtClean="0">
                <a:latin typeface="Courier"/>
                <a:cs typeface="Courier"/>
              </a:rPr>
              <a:t>File &gt; Open </a:t>
            </a:r>
            <a:r>
              <a:rPr lang="en-US" dirty="0" smtClean="0">
                <a:cs typeface="Courier"/>
              </a:rPr>
              <a:t>and select dataset</a:t>
            </a:r>
          </a:p>
          <a:p>
            <a:r>
              <a:rPr lang="en-US" dirty="0" smtClean="0">
                <a:cs typeface="Courier"/>
              </a:rPr>
              <a:t>Start with input/fastqc_</a:t>
            </a:r>
            <a:r>
              <a:rPr lang="en-US" dirty="0" smtClean="0"/>
              <a:t>dataset_1</a:t>
            </a:r>
            <a:r>
              <a:rPr lang="en-US" dirty="0"/>
              <a:t>: high quality </a:t>
            </a:r>
            <a:r>
              <a:rPr lang="en-US" dirty="0" smtClean="0"/>
              <a:t>WGS</a:t>
            </a:r>
            <a:endParaRPr lang="en-US" dirty="0" smtClean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806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Exercises</a:t>
            </a:r>
            <a:endParaRPr lang="en-US" dirty="0" smtClean="0"/>
          </a:p>
          <a:p>
            <a:r>
              <a:rPr lang="en-US" dirty="0" smtClean="0"/>
              <a:t>We’ll walk through the first report together</a:t>
            </a:r>
          </a:p>
          <a:p>
            <a:r>
              <a:rPr lang="en-US" dirty="0" smtClean="0">
                <a:cs typeface="Courier"/>
              </a:rPr>
              <a:t>Full help documentation at: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3366FF"/>
                </a:solidFill>
                <a:cs typeface="Courier"/>
                <a:hlinkClick r:id="rId2"/>
              </a:rPr>
              <a:t>http://www.bioinformatics.babraham.ac.uk/projects/fastqc/Help</a:t>
            </a:r>
            <a:r>
              <a:rPr lang="en-US" dirty="0" smtClean="0">
                <a:solidFill>
                  <a:srgbClr val="3366FF"/>
                </a:solidFill>
                <a:cs typeface="Courier"/>
                <a:hlinkClick r:id="rId2"/>
              </a:rPr>
              <a:t>/</a:t>
            </a:r>
            <a:endParaRPr lang="en-US" dirty="0" smtClean="0">
              <a:solidFill>
                <a:srgbClr val="3366FF"/>
              </a:solidFill>
              <a:cs typeface="Courier"/>
            </a:endParaRPr>
          </a:p>
          <a:p>
            <a:pPr marL="0" indent="0" algn="ctr">
              <a:buNone/>
            </a:pPr>
            <a:endParaRPr lang="en-US" dirty="0" smtClean="0">
              <a:cs typeface="Courier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8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Common Issues</a:t>
            </a:r>
            <a:endParaRPr lang="en-US" dirty="0" smtClean="0"/>
          </a:p>
          <a:p>
            <a:r>
              <a:rPr lang="en-US" dirty="0" smtClean="0"/>
              <a:t>Non-random nucleotide composition, especially in the first ~13 bp at 5’ end</a:t>
            </a:r>
          </a:p>
          <a:p>
            <a:r>
              <a:rPr lang="en-US" dirty="0" smtClean="0"/>
              <a:t>Degraded quality at 3’ ends of reads</a:t>
            </a:r>
          </a:p>
          <a:p>
            <a:r>
              <a:rPr lang="en-US" dirty="0" smtClean="0"/>
              <a:t>Adapter contamination (“read-through”)</a:t>
            </a:r>
          </a:p>
          <a:p>
            <a:r>
              <a:rPr lang="en-US" dirty="0" smtClean="0"/>
              <a:t>Adapter dimers</a:t>
            </a:r>
          </a:p>
          <a:p>
            <a:r>
              <a:rPr lang="en-US" dirty="0" smtClean="0"/>
              <a:t>PCR duplicates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Non-random Nucleotide Composition</a:t>
            </a:r>
            <a:endParaRPr lang="en-US" dirty="0" smtClean="0"/>
          </a:p>
          <a:p>
            <a:r>
              <a:rPr lang="en-US" dirty="0" smtClean="0"/>
              <a:t>Mostly affects RNA-</a:t>
            </a:r>
            <a:r>
              <a:rPr lang="en-US" dirty="0" err="1" smtClean="0"/>
              <a:t>seq</a:t>
            </a:r>
            <a:r>
              <a:rPr lang="en-US" dirty="0" smtClean="0"/>
              <a:t> and </a:t>
            </a:r>
            <a:r>
              <a:rPr lang="en-US" dirty="0" err="1" smtClean="0"/>
              <a:t>Nextera</a:t>
            </a:r>
            <a:r>
              <a:rPr lang="en-US" dirty="0"/>
              <a:t>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Cause is somewhat mysterious – probably due to polymerase/transposase biases</a:t>
            </a:r>
          </a:p>
          <a:p>
            <a:r>
              <a:rPr lang="en-US" dirty="0" smtClean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334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err="1" smtClean="0"/>
              <a:t>Nextera</a:t>
            </a:r>
            <a:r>
              <a:rPr lang="en-US" u="sng" dirty="0" smtClean="0"/>
              <a:t> Example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7" y="2260600"/>
            <a:ext cx="7432813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  <a:p>
            <a:r>
              <a:rPr lang="en-US" dirty="0" smtClean="0"/>
              <a:t>Mean quality drops below some threshold (30)</a:t>
            </a:r>
          </a:p>
          <a:p>
            <a:r>
              <a:rPr lang="en-US" dirty="0" smtClean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</a:t>
            </a:r>
            <a:r>
              <a:rPr lang="en-US" dirty="0" smtClean="0"/>
              <a:t>trimming (Step 4); whether necessary depends on your experiment</a:t>
            </a:r>
          </a:p>
          <a:p>
            <a:r>
              <a:rPr lang="en-US" dirty="0" smtClean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</a:t>
            </a:r>
            <a:r>
              <a:rPr lang="en-US" dirty="0" smtClean="0"/>
              <a:t>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  <a:p>
            <a:r>
              <a:rPr lang="en-US" dirty="0" smtClean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 smtClean="0"/>
              <a:t>Largely corrected by adapter trimming (Step 4)</a:t>
            </a:r>
          </a:p>
          <a:p>
            <a:r>
              <a:rPr lang="en-US" dirty="0" smtClean="0"/>
              <a:t>Adapter dimers occur when adapter pairs ligate to each other rather than inserts</a:t>
            </a:r>
          </a:p>
          <a:p>
            <a:pPr lvl="1"/>
            <a:r>
              <a:rPr lang="en-US" dirty="0" smtClean="0"/>
              <a:t>Not possible with libraries prepared by tagmentation</a:t>
            </a:r>
          </a:p>
          <a:p>
            <a:pPr lvl="1"/>
            <a:r>
              <a:rPr lang="en-US" dirty="0" smtClean="0"/>
              <a:t>Easily eliminated by adapter trimming (Step 4)</a:t>
            </a:r>
          </a:p>
          <a:p>
            <a:pPr lvl="1"/>
            <a:r>
              <a:rPr lang="en-US" dirty="0" smtClean="0"/>
              <a:t>Large-scale issues usually detected during library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dimer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read-through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OF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Research</a:t>
            </a:r>
            <a:endParaRPr lang="en-US" dirty="0" smtClean="0"/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  <a:p>
            <a:r>
              <a:rPr lang="en-US" dirty="0" smtClean="0"/>
              <a:t>Sequencing multiple copies of the same DNA fragment</a:t>
            </a:r>
          </a:p>
          <a:p>
            <a:r>
              <a:rPr lang="en-US" dirty="0" smtClean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 smtClean="0"/>
              <a:t>We will mark duplicates in our alignment pipeline, and the variant caller will ignore them</a:t>
            </a:r>
          </a:p>
          <a:p>
            <a:r>
              <a:rPr lang="en-US" dirty="0" smtClean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Less Common Issues</a:t>
            </a:r>
          </a:p>
          <a:p>
            <a:r>
              <a:rPr lang="en-US" dirty="0" smtClean="0"/>
              <a:t>Sample swaps</a:t>
            </a:r>
          </a:p>
          <a:p>
            <a:pPr lvl="1"/>
            <a:r>
              <a:rPr lang="en-US" dirty="0" smtClean="0"/>
              <a:t>Identified by independent genotyping (</a:t>
            </a:r>
            <a:r>
              <a:rPr lang="en-US" i="1" dirty="0" smtClean="0"/>
              <a:t>e.g. </a:t>
            </a:r>
            <a:r>
              <a:rPr lang="en-US" dirty="0" smtClean="0"/>
              <a:t>sequencing replicate, microarray)</a:t>
            </a:r>
          </a:p>
          <a:p>
            <a:r>
              <a:rPr lang="en-US" dirty="0" smtClean="0"/>
              <a:t>Cross-contamination</a:t>
            </a:r>
          </a:p>
          <a:p>
            <a:pPr lvl="1"/>
            <a:r>
              <a:rPr lang="en-US" dirty="0" smtClean="0"/>
              <a:t>Same species: will show up as many “impossible” allele frequencies (0.25, 0.75)</a:t>
            </a:r>
          </a:p>
          <a:p>
            <a:pPr lvl="1"/>
            <a:r>
              <a:rPr lang="en-US" dirty="0" smtClean="0"/>
              <a:t>Different species: large fraction of </a:t>
            </a:r>
            <a:r>
              <a:rPr lang="en-US" dirty="0" err="1" smtClean="0"/>
              <a:t>unmappable</a:t>
            </a:r>
            <a:r>
              <a:rPr lang="en-US" dirty="0" smtClean="0"/>
              <a:t> reads, significantly different GC content</a:t>
            </a:r>
          </a:p>
          <a:p>
            <a:r>
              <a:rPr lang="en-US" dirty="0" smtClean="0"/>
              <a:t>“Weird” quality profiles</a:t>
            </a:r>
          </a:p>
          <a:p>
            <a:pPr lvl="1"/>
            <a:r>
              <a:rPr lang="en-US" dirty="0" smtClean="0"/>
              <a:t>Dip in quality in beginning or middle of read</a:t>
            </a:r>
          </a:p>
          <a:p>
            <a:pPr lvl="1"/>
            <a:r>
              <a:rPr lang="en-US" dirty="0" smtClean="0"/>
              <a:t>Tile failures</a:t>
            </a:r>
          </a:p>
          <a:p>
            <a:pPr lvl="1"/>
            <a:r>
              <a:rPr lang="en-US" dirty="0" smtClean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Microbial Contamination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5588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Tile Failures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151533"/>
            <a:ext cx="6286500" cy="45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727200"/>
            <a:ext cx="8258048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Review FASTQC Reports for Additional Datasets</a:t>
            </a:r>
          </a:p>
          <a:p>
            <a:r>
              <a:rPr lang="en-US" dirty="0"/>
              <a:t>dataset_2: low quality </a:t>
            </a:r>
            <a:r>
              <a:rPr lang="en-US" dirty="0" smtClean="0"/>
              <a:t>WGS</a:t>
            </a:r>
            <a:endParaRPr lang="en-US" dirty="0"/>
          </a:p>
          <a:p>
            <a:r>
              <a:rPr lang="en-US" dirty="0" smtClean="0"/>
              <a:t>dataset_3: adapter dimers</a:t>
            </a:r>
            <a:endParaRPr lang="en-US" dirty="0"/>
          </a:p>
          <a:p>
            <a:r>
              <a:rPr lang="en-US" dirty="0" smtClean="0"/>
              <a:t>dataset_4: </a:t>
            </a:r>
            <a:r>
              <a:rPr lang="en-US" dirty="0"/>
              <a:t>short inserts, high </a:t>
            </a:r>
            <a:r>
              <a:rPr lang="en-US" dirty="0" smtClean="0"/>
              <a:t>duplication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Conventions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Comments preceded by hash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VARIABLES_UPPERCASE_ITALICS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24902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Moving Around the </a:t>
            </a:r>
            <a:r>
              <a:rPr lang="en-US" u="sng" dirty="0" err="1" smtClean="0"/>
              <a:t>Filesystem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what directory am I in now?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pwd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navigate </a:t>
            </a:r>
            <a:r>
              <a:rPr lang="en-US" sz="2000" dirty="0">
                <a:latin typeface="Courier"/>
                <a:cs typeface="Courier"/>
              </a:rPr>
              <a:t>to </a:t>
            </a:r>
            <a:r>
              <a:rPr lang="en-US" sz="2000" dirty="0" smtClean="0">
                <a:latin typeface="Courier"/>
                <a:cs typeface="Courier"/>
              </a:rPr>
              <a:t>where the example files live within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your home directory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cd ~/Desktop/variant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what files are in the current directory?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ls</a:t>
            </a:r>
            <a:r>
              <a:rPr lang="en-US" sz="2000" dirty="0" smtClean="0">
                <a:latin typeface="Courier"/>
                <a:cs typeface="Courier"/>
              </a:rPr>
              <a:t> –la </a:t>
            </a:r>
            <a:r>
              <a:rPr lang="en-US" sz="2000" dirty="0">
                <a:latin typeface="Courier"/>
                <a:cs typeface="Courier"/>
              </a:rPr>
              <a:t># -l (long mode), -a (show </a:t>
            </a:r>
            <a:r>
              <a:rPr lang="en-US" sz="2000" dirty="0" smtClean="0">
                <a:latin typeface="Courier"/>
                <a:cs typeface="Courier"/>
              </a:rPr>
              <a:t>.files)</a:t>
            </a:r>
          </a:p>
          <a:p>
            <a:pPr marL="0" indent="0">
              <a:buNone/>
            </a:pPr>
            <a:r>
              <a:rPr lang="en-US" sz="2000" i="1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view contents of a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less </a:t>
            </a:r>
            <a:r>
              <a:rPr lang="en-US" sz="2000" i="1" dirty="0" smtClean="0">
                <a:latin typeface="Courier"/>
                <a:cs typeface="Courier"/>
              </a:rPr>
              <a:t>FILENAME</a:t>
            </a:r>
            <a:r>
              <a:rPr lang="en-US" sz="2000" dirty="0" smtClean="0">
                <a:latin typeface="Courier"/>
                <a:cs typeface="Courier"/>
              </a:rPr>
              <a:t> # page through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head -</a:t>
            </a:r>
            <a:r>
              <a:rPr lang="en-US" sz="2000" i="1" dirty="0" smtClean="0">
                <a:latin typeface="Courier"/>
                <a:cs typeface="Courier"/>
              </a:rPr>
              <a:t>N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i="1" dirty="0" smtClean="0">
                <a:latin typeface="Courier"/>
                <a:cs typeface="Courier"/>
              </a:rPr>
              <a:t>FILENAME</a:t>
            </a:r>
            <a:r>
              <a:rPr lang="en-US" sz="2000" dirty="0" smtClean="0">
                <a:latin typeface="Courier"/>
                <a:cs typeface="Courier"/>
              </a:rPr>
              <a:t> # show first </a:t>
            </a:r>
            <a:r>
              <a:rPr lang="en-US" sz="2000" i="1" dirty="0" smtClean="0">
                <a:latin typeface="Courier"/>
                <a:cs typeface="Courier"/>
              </a:rPr>
              <a:t>N </a:t>
            </a:r>
            <a:r>
              <a:rPr lang="en-US" sz="2000" dirty="0" smtClean="0">
                <a:latin typeface="Courier"/>
                <a:cs typeface="Courier"/>
              </a:rPr>
              <a:t>lines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tail –</a:t>
            </a:r>
            <a:r>
              <a:rPr lang="en-US" sz="2000" i="1" dirty="0" smtClean="0">
                <a:latin typeface="Courier"/>
                <a:cs typeface="Courier"/>
              </a:rPr>
              <a:t>N FILENAME</a:t>
            </a:r>
            <a:r>
              <a:rPr lang="en-US" sz="2000" dirty="0" smtClean="0">
                <a:latin typeface="Courier"/>
                <a:cs typeface="Courier"/>
              </a:rPr>
              <a:t> # show last </a:t>
            </a:r>
            <a:r>
              <a:rPr lang="en-US" sz="2000" i="1" dirty="0" smtClean="0">
                <a:latin typeface="Courier"/>
                <a:cs typeface="Courier"/>
              </a:rPr>
              <a:t>N </a:t>
            </a:r>
            <a:r>
              <a:rPr lang="en-US" sz="2000" dirty="0" smtClean="0">
                <a:latin typeface="Courier"/>
                <a:cs typeface="Courier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3905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12899"/>
            <a:ext cx="86487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More Useful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&lt;tab&gt; to auto-complete current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&lt;up arrow&gt; and &lt;down arrow&gt; to see previous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&lt;Ctrl-r&gt; to search previous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cat concatenates two or more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| sends output of one command to another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wc</a:t>
            </a:r>
            <a:r>
              <a:rPr lang="en-US" sz="2000" dirty="0" smtClean="0">
                <a:latin typeface="Courier"/>
                <a:cs typeface="Courier"/>
              </a:rPr>
              <a:t> -l counts the number of lines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&gt; sends </a:t>
            </a:r>
            <a:r>
              <a:rPr lang="en-US" sz="2000" dirty="0">
                <a:latin typeface="Courier"/>
                <a:cs typeface="Courier"/>
              </a:rPr>
              <a:t>command output to a file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cat </a:t>
            </a:r>
            <a:r>
              <a:rPr lang="en-US" sz="2000" i="1" dirty="0" smtClean="0">
                <a:latin typeface="Courier"/>
                <a:cs typeface="Courier"/>
              </a:rPr>
              <a:t>FILE1 FILE2</a:t>
            </a:r>
            <a:r>
              <a:rPr lang="en-US" sz="2000" dirty="0" smtClean="0">
                <a:latin typeface="Courier"/>
                <a:cs typeface="Courier"/>
              </a:rPr>
              <a:t> | </a:t>
            </a:r>
            <a:r>
              <a:rPr lang="en-US" sz="2000" dirty="0" err="1" smtClean="0">
                <a:latin typeface="Courier"/>
                <a:cs typeface="Courier"/>
              </a:rPr>
              <a:t>wc</a:t>
            </a:r>
            <a:r>
              <a:rPr lang="en-US" sz="2000" dirty="0" smtClean="0">
                <a:latin typeface="Courier"/>
                <a:cs typeface="Courier"/>
              </a:rPr>
              <a:t> –l </a:t>
            </a:r>
            <a:r>
              <a:rPr lang="en-US" sz="2000" dirty="0">
                <a:latin typeface="Courier"/>
                <a:cs typeface="Courier"/>
              </a:rPr>
              <a:t>&gt; </a:t>
            </a:r>
            <a:r>
              <a:rPr lang="en-US" sz="2000" i="1" dirty="0" smtClean="0">
                <a:latin typeface="Courier"/>
                <a:cs typeface="Courier"/>
              </a:rPr>
              <a:t>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read the manual for a command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man </a:t>
            </a:r>
            <a:r>
              <a:rPr lang="en-US" sz="2000" i="1" dirty="0" smtClean="0">
                <a:latin typeface="Courier"/>
                <a:cs typeface="Courier"/>
              </a:rPr>
              <a:t>COMMAND</a:t>
            </a:r>
            <a:endParaRPr lang="en-US" sz="2000" dirty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Courier"/>
                <a:cs typeface="Courier"/>
              </a:rPr>
              <a:t>Homework: learn about </a:t>
            </a:r>
            <a:r>
              <a:rPr lang="en-US" sz="2000" u="sng" dirty="0" err="1" smtClean="0">
                <a:latin typeface="Courier"/>
                <a:cs typeface="Courier"/>
              </a:rPr>
              <a:t>grep</a:t>
            </a:r>
            <a:endParaRPr lang="en-US" sz="2000" u="sng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143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OF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FF0000"/>
              </a:buClr>
              <a:buSzPct val="100000"/>
              <a:buFont typeface="Lucida Grande"/>
              <a:buChar char="✗"/>
            </a:pPr>
            <a:r>
              <a:rPr lang="en-US" dirty="0" smtClean="0"/>
              <a:t>Clinical</a:t>
            </a:r>
            <a:endParaRPr lang="en-US" dirty="0" smtClean="0"/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pPr>
              <a:buClr>
                <a:srgbClr val="008000"/>
              </a:buClr>
              <a:buSzPct val="100000"/>
              <a:buFont typeface="Lucida Grande"/>
              <a:buChar char="✔"/>
            </a:pPr>
            <a:r>
              <a:rPr lang="en-US" dirty="0" smtClean="0"/>
              <a:t>Research</a:t>
            </a:r>
            <a:endParaRPr lang="en-US" dirty="0" smtClean="0"/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Running FASTQC via Command Line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see all FASTQC options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fastqc</a:t>
            </a:r>
            <a:r>
              <a:rPr lang="en-US" sz="2000" dirty="0" smtClean="0">
                <a:latin typeface="Courier"/>
                <a:cs typeface="Courier"/>
              </a:rPr>
              <a:t> -h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find the path to </a:t>
            </a:r>
            <a:r>
              <a:rPr lang="en-US" sz="2000" i="1" dirty="0" smtClean="0">
                <a:latin typeface="Courier"/>
                <a:cs typeface="Courier"/>
              </a:rPr>
              <a:t>FASTQC_DATASETS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find </a:t>
            </a:r>
            <a:r>
              <a:rPr lang="en-US" sz="2000" dirty="0" smtClean="0">
                <a:latin typeface="Courier"/>
                <a:cs typeface="Courier"/>
              </a:rPr>
              <a:t>input </a:t>
            </a:r>
            <a:r>
              <a:rPr lang="mr-IN" sz="2000" dirty="0" smtClean="0">
                <a:latin typeface="Courier"/>
                <a:cs typeface="Courier"/>
              </a:rPr>
              <a:t>–</a:t>
            </a:r>
            <a:r>
              <a:rPr lang="en-US" sz="2000" dirty="0" err="1" smtClean="0">
                <a:latin typeface="Courier"/>
                <a:cs typeface="Courier"/>
              </a:rPr>
              <a:t>iname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'</a:t>
            </a:r>
            <a:r>
              <a:rPr lang="en-US" sz="2000" dirty="0" err="1" smtClean="0">
                <a:latin typeface="Courier"/>
                <a:cs typeface="Courier"/>
              </a:rPr>
              <a:t>fastqc_dataset</a:t>
            </a:r>
            <a:r>
              <a:rPr lang="en-US" sz="2000" dirty="0" smtClean="0">
                <a:latin typeface="Courier"/>
                <a:cs typeface="Courier"/>
              </a:rPr>
              <a:t>*'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create an output directory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mkdir</a:t>
            </a:r>
            <a:r>
              <a:rPr lang="en-US" sz="2000" dirty="0" smtClean="0">
                <a:latin typeface="Courier"/>
                <a:cs typeface="Courier"/>
              </a:rPr>
              <a:t> output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run FASTQC – report will be written in output; 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use -t if you have multiple cores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fastqc</a:t>
            </a:r>
            <a:r>
              <a:rPr lang="en-US" sz="2000" dirty="0" smtClean="0">
                <a:latin typeface="Courier"/>
                <a:cs typeface="Courier"/>
              </a:rPr>
              <a:t> -o output </a:t>
            </a:r>
            <a:r>
              <a:rPr lang="en-US" sz="2000" i="1" dirty="0" smtClean="0">
                <a:latin typeface="Courier"/>
                <a:cs typeface="Courier"/>
              </a:rPr>
              <a:t>FASTQ.1 FASTQ.2</a:t>
            </a:r>
            <a:endParaRPr lang="en-US" sz="2000" i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if you want to kill the job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&lt;Ctrl-C&gt;</a:t>
            </a:r>
          </a:p>
        </p:txBody>
      </p:sp>
    </p:spTree>
    <p:extLst>
      <p:ext uri="{BB962C8B-B14F-4D97-AF65-F5344CB8AC3E}">
        <p14:creationId xmlns:p14="http://schemas.microsoft.com/office/powerpoint/2010/main" val="23070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/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4728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Purpose of Trimming</a:t>
            </a:r>
          </a:p>
          <a:p>
            <a:r>
              <a:rPr lang="en-US" dirty="0" smtClean="0"/>
              <a:t>Remove adapter sequences</a:t>
            </a:r>
          </a:p>
          <a:p>
            <a:r>
              <a:rPr lang="en-US" dirty="0" smtClean="0"/>
              <a:t>Remove low-quality bases</a:t>
            </a:r>
          </a:p>
          <a:p>
            <a:r>
              <a:rPr lang="en-US" dirty="0" smtClean="0"/>
              <a:t>Most trimmers can also filter out undesired reads, </a:t>
            </a:r>
            <a:r>
              <a:rPr lang="en-US" i="1" dirty="0" smtClean="0"/>
              <a:t>e.g. </a:t>
            </a:r>
            <a:r>
              <a:rPr lang="en-US" dirty="0" smtClean="0"/>
              <a:t>too short</a:t>
            </a:r>
          </a:p>
          <a:p>
            <a:pPr lvl="1"/>
            <a:r>
              <a:rPr lang="en-US" dirty="0" smtClean="0"/>
              <a:t>For paired-end reads, if one end is considered undesirable, then both are filtered out</a:t>
            </a:r>
          </a:p>
        </p:txBody>
      </p:sp>
    </p:spTree>
    <p:extLst>
      <p:ext uri="{BB962C8B-B14F-4D97-AF65-F5344CB8AC3E}">
        <p14:creationId xmlns:p14="http://schemas.microsoft.com/office/powerpoint/2010/main" val="6052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</a:t>
            </a:r>
            <a:endParaRPr lang="en-US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Specific adapter trimming (</a:t>
            </a:r>
            <a:r>
              <a:rPr lang="en-US" i="1" dirty="0" smtClean="0"/>
              <a:t>i.e. </a:t>
            </a:r>
            <a:r>
              <a:rPr lang="en-US" dirty="0" smtClean="0"/>
              <a:t>does not remove many non-adapter bases)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Performs error correction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Not as sensitive as other trimmers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Not as feature-rich as other trimmers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Doesn’t seem to scale well</a:t>
            </a:r>
          </a:p>
          <a:p>
            <a:pPr marL="0" indent="0" algn="ctr">
              <a:buSzPct val="100000"/>
              <a:buNone/>
            </a:pPr>
            <a:r>
              <a:rPr lang="en-US" dirty="0">
                <a:hlinkClick r:id="rId2"/>
              </a:rPr>
              <a:t>https://github.com/relipmoc/</a:t>
            </a:r>
            <a:r>
              <a:rPr lang="en-US" dirty="0" smtClean="0">
                <a:hlinkClick r:id="rId2"/>
              </a:rPr>
              <a:t>skewer</a:t>
            </a:r>
            <a:endParaRPr lang="en-US" dirty="0" smtClean="0"/>
          </a:p>
          <a:p>
            <a:pPr marL="0" indent="0">
              <a:buSzPct val="10000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52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445000"/>
            <a:ext cx="7886700" cy="2045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4200" y="6286500"/>
            <a:ext cx="45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5, Jiang </a:t>
            </a:r>
            <a:r>
              <a:rPr lang="en-US" i="1" dirty="0" smtClean="0"/>
              <a:t>et al.</a:t>
            </a:r>
            <a:r>
              <a:rPr lang="en-US" dirty="0" smtClean="0"/>
              <a:t>, 2014, BMC Bioinformatics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658100" cy="2882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 Algorithm</a:t>
            </a:r>
          </a:p>
          <a:p>
            <a:r>
              <a:rPr lang="en-US" dirty="0" smtClean="0"/>
              <a:t>Identifies overlap between read-pair</a:t>
            </a:r>
          </a:p>
          <a:p>
            <a:r>
              <a:rPr lang="en-US" dirty="0" smtClean="0"/>
              <a:t>Uses quality information to improve alignment accuracy</a:t>
            </a:r>
          </a:p>
          <a:p>
            <a:r>
              <a:rPr lang="en-US" dirty="0" smtClean="0"/>
              <a:t>For mismatches, replaces lower-quality base</a:t>
            </a:r>
          </a:p>
        </p:txBody>
      </p:sp>
    </p:spTree>
    <p:extLst>
      <p:ext uri="{BB962C8B-B14F-4D97-AF65-F5344CB8AC3E}">
        <p14:creationId xmlns:p14="http://schemas.microsoft.com/office/powerpoint/2010/main" val="34833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Skewer: Important Parameters</a:t>
            </a:r>
          </a:p>
          <a:p>
            <a:r>
              <a:rPr lang="en-US" sz="2400" dirty="0" smtClean="0">
                <a:latin typeface="Courier"/>
                <a:cs typeface="Courier"/>
              </a:rPr>
              <a:t>-x, -y</a:t>
            </a:r>
            <a:r>
              <a:rPr lang="en-US" dirty="0" smtClean="0"/>
              <a:t>: specify the adapter sequences</a:t>
            </a:r>
          </a:p>
          <a:p>
            <a:r>
              <a:rPr lang="en-US" sz="2400" dirty="0" smtClean="0">
                <a:latin typeface="Courier"/>
                <a:cs typeface="Courier"/>
              </a:rPr>
              <a:t>-m</a:t>
            </a:r>
            <a:r>
              <a:rPr lang="en-US" dirty="0" smtClean="0"/>
              <a:t>: mode; use ‘</a:t>
            </a:r>
            <a:r>
              <a:rPr lang="en-US" sz="2400" dirty="0" smtClean="0">
                <a:latin typeface="Courier"/>
                <a:cs typeface="Courier"/>
              </a:rPr>
              <a:t>-m </a:t>
            </a:r>
            <a:r>
              <a:rPr lang="en-US" sz="2400" dirty="0" err="1" smtClean="0">
                <a:latin typeface="Courier"/>
                <a:cs typeface="Courier"/>
              </a:rPr>
              <a:t>pe</a:t>
            </a:r>
            <a:r>
              <a:rPr lang="en-US" dirty="0" smtClean="0"/>
              <a:t>’ for paired-end</a:t>
            </a:r>
          </a:p>
          <a:p>
            <a:r>
              <a:rPr lang="en-US" sz="2400" dirty="0" smtClean="0">
                <a:latin typeface="Courier"/>
                <a:cs typeface="Courier"/>
              </a:rPr>
              <a:t>-r</a:t>
            </a:r>
            <a:r>
              <a:rPr lang="en-US" dirty="0" smtClean="0"/>
              <a:t>: maximum error rate – default (0.1) is usually fine; set higher (up to 0.3) for lower-quality data</a:t>
            </a:r>
          </a:p>
          <a:p>
            <a:r>
              <a:rPr lang="en-US" sz="2400" dirty="0" smtClean="0">
                <a:latin typeface="Courier"/>
                <a:cs typeface="Courier"/>
              </a:rPr>
              <a:t>-q</a:t>
            </a:r>
            <a:r>
              <a:rPr lang="en-US" dirty="0" smtClean="0"/>
              <a:t>: Threshold (</a:t>
            </a:r>
            <a:r>
              <a:rPr lang="en-US" dirty="0" err="1" smtClean="0"/>
              <a:t>Phred</a:t>
            </a:r>
            <a:r>
              <a:rPr lang="en-US" dirty="0" smtClean="0"/>
              <a:t>-scale) for trimming 3’ end – either don’t use or stick to low values (5 or 10)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17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0100" y="1625600"/>
            <a:ext cx="76581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Skewer: Important Parameters (cont.)</a:t>
            </a:r>
          </a:p>
          <a:p>
            <a:r>
              <a:rPr lang="en-US" sz="2400" dirty="0" smtClean="0">
                <a:latin typeface="Courier"/>
                <a:cs typeface="Courier"/>
              </a:rPr>
              <a:t>-l</a:t>
            </a:r>
            <a:r>
              <a:rPr lang="en-US" dirty="0" smtClean="0"/>
              <a:t>: minimum read length – shorter reads are filtered out; recommend ‘</a:t>
            </a:r>
            <a:r>
              <a:rPr lang="en-US" sz="2400" dirty="0" smtClean="0">
                <a:latin typeface="Courier"/>
                <a:cs typeface="Courier"/>
              </a:rPr>
              <a:t>-l 25</a:t>
            </a:r>
            <a:r>
              <a:rPr lang="en-US" dirty="0" smtClean="0"/>
              <a:t>’ or more</a:t>
            </a:r>
          </a:p>
          <a:p>
            <a:r>
              <a:rPr lang="en-US" sz="2400" dirty="0" smtClean="0">
                <a:latin typeface="Courier"/>
                <a:cs typeface="Courier"/>
              </a:rPr>
              <a:t>-n</a:t>
            </a:r>
            <a:r>
              <a:rPr lang="en-US" dirty="0" smtClean="0"/>
              <a:t>: filter out reads with lots of N’s</a:t>
            </a:r>
          </a:p>
          <a:p>
            <a:r>
              <a:rPr lang="en-US" sz="2400" dirty="0" smtClean="0">
                <a:latin typeface="Courier"/>
                <a:cs typeface="Courier"/>
              </a:rPr>
              <a:t>-z</a:t>
            </a:r>
            <a:r>
              <a:rPr lang="en-US" dirty="0" smtClean="0"/>
              <a:t>: compress output files (always recommended)</a:t>
            </a:r>
          </a:p>
          <a:p>
            <a:r>
              <a:rPr lang="en-US" sz="2400" dirty="0" smtClean="0">
                <a:latin typeface="Courier"/>
                <a:cs typeface="Courier"/>
              </a:rPr>
              <a:t>-t</a:t>
            </a:r>
            <a:r>
              <a:rPr lang="en-US" dirty="0" smtClean="0"/>
              <a:t>: number of threads to use; not much benefit beyond 8</a:t>
            </a:r>
          </a:p>
          <a:p>
            <a:r>
              <a:rPr lang="en-US" sz="2400" dirty="0" smtClean="0">
                <a:latin typeface="Courier"/>
                <a:cs typeface="Courier"/>
              </a:rPr>
              <a:t>-o</a:t>
            </a:r>
            <a:r>
              <a:rPr lang="en-US" dirty="0" smtClean="0"/>
              <a:t>: base name of output file(s)</a:t>
            </a:r>
          </a:p>
        </p:txBody>
      </p:sp>
    </p:spTree>
    <p:extLst>
      <p:ext uri="{BB962C8B-B14F-4D97-AF65-F5344CB8AC3E}">
        <p14:creationId xmlns:p14="http://schemas.microsoft.com/office/powerpoint/2010/main" val="7442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24510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Adapters Trimming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# perform adapter trimming on dataset_3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skewer </a:t>
            </a:r>
            <a:r>
              <a:rPr lang="en-US" sz="2300" dirty="0">
                <a:latin typeface="Courier"/>
                <a:cs typeface="Courier"/>
              </a:rPr>
              <a:t>-m </a:t>
            </a:r>
            <a:r>
              <a:rPr lang="en-US" sz="2300" dirty="0" err="1">
                <a:latin typeface="Courier"/>
                <a:cs typeface="Courier"/>
              </a:rPr>
              <a:t>pe</a:t>
            </a:r>
            <a:r>
              <a:rPr lang="en-US" sz="2300" dirty="0">
                <a:latin typeface="Courier"/>
                <a:cs typeface="Courier"/>
              </a:rPr>
              <a:t> -l 25 </a:t>
            </a:r>
            <a:r>
              <a:rPr lang="en-US" sz="2300" dirty="0" smtClean="0">
                <a:latin typeface="Courier"/>
                <a:cs typeface="Courier"/>
              </a:rPr>
              <a:t>-</a:t>
            </a:r>
            <a:r>
              <a:rPr lang="en-US" sz="2300" dirty="0">
                <a:latin typeface="Courier"/>
                <a:cs typeface="Courier"/>
              </a:rPr>
              <a:t>n -</a:t>
            </a:r>
            <a:r>
              <a:rPr lang="en-US" sz="2300" dirty="0" smtClean="0">
                <a:latin typeface="Courier"/>
                <a:cs typeface="Courier"/>
              </a:rPr>
              <a:t>z -o output/d3raw \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-</a:t>
            </a:r>
            <a:r>
              <a:rPr lang="en-US" sz="2300" dirty="0" smtClean="0">
                <a:latin typeface="Courier"/>
                <a:cs typeface="Courier"/>
              </a:rPr>
              <a:t>x resources/adapters/d3.1.fa </a:t>
            </a:r>
            <a:r>
              <a:rPr lang="en-US" sz="2300" dirty="0" smtClean="0">
                <a:latin typeface="Courier"/>
                <a:cs typeface="Courier"/>
              </a:rPr>
              <a:t>\</a:t>
            </a:r>
            <a:endParaRPr lang="en-US" sz="23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-y resources/adapters/d3.2.fa</a:t>
            </a:r>
            <a:r>
              <a:rPr lang="en-US" sz="2300" i="1" dirty="0" smtClean="0">
                <a:latin typeface="Courier"/>
                <a:cs typeface="Courier"/>
              </a:rPr>
              <a:t> </a:t>
            </a:r>
            <a:r>
              <a:rPr lang="en-US" sz="23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i</a:t>
            </a:r>
            <a:r>
              <a:rPr lang="en-US" sz="2300" dirty="0" smtClean="0">
                <a:latin typeface="Courier"/>
                <a:cs typeface="Courier"/>
              </a:rPr>
              <a:t>nput/</a:t>
            </a:r>
            <a:r>
              <a:rPr lang="en-US" sz="2300" dirty="0" smtClean="0">
                <a:latin typeface="Courier"/>
                <a:cs typeface="Courier"/>
              </a:rPr>
              <a:t>dataset_3</a:t>
            </a:r>
            <a:r>
              <a:rPr lang="en-US" sz="2300" dirty="0" smtClean="0">
                <a:latin typeface="Courier"/>
                <a:cs typeface="Courier"/>
              </a:rPr>
              <a:t>/d3raw.1.fq.gz input/</a:t>
            </a:r>
            <a:r>
              <a:rPr lang="en-US" sz="2300" dirty="0" smtClean="0">
                <a:latin typeface="Courier"/>
                <a:cs typeface="Courier"/>
              </a:rPr>
              <a:t>dataset_3</a:t>
            </a:r>
            <a:r>
              <a:rPr lang="en-US" sz="2300" dirty="0" smtClean="0">
                <a:latin typeface="Courier"/>
                <a:cs typeface="Courier"/>
              </a:rPr>
              <a:t>/d3raw.2.fq.gz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# how many reads did we filter out? Compare:</a:t>
            </a: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zcat</a:t>
            </a:r>
            <a:r>
              <a:rPr lang="en-US" sz="2300" dirty="0">
                <a:latin typeface="Courier"/>
                <a:cs typeface="Courier"/>
              </a:rPr>
              <a:t> input/</a:t>
            </a:r>
            <a:r>
              <a:rPr lang="en-US" sz="2300" dirty="0" smtClean="0">
                <a:latin typeface="Courier"/>
                <a:cs typeface="Courier"/>
              </a:rPr>
              <a:t>dataset_3/d3raw</a:t>
            </a:r>
            <a:r>
              <a:rPr lang="en-US" sz="2300" dirty="0">
                <a:latin typeface="Courier"/>
                <a:cs typeface="Courier"/>
              </a:rPr>
              <a:t>.1.fq.gz | </a:t>
            </a:r>
            <a:r>
              <a:rPr lang="en-US" sz="2300" dirty="0" err="1">
                <a:latin typeface="Courier"/>
                <a:cs typeface="Courier"/>
              </a:rPr>
              <a:t>wc</a:t>
            </a:r>
            <a:r>
              <a:rPr lang="en-US" sz="2300" dirty="0">
                <a:latin typeface="Courier"/>
                <a:cs typeface="Courier"/>
              </a:rPr>
              <a:t> </a:t>
            </a:r>
            <a:r>
              <a:rPr lang="en-US" sz="2300" dirty="0" smtClean="0">
                <a:latin typeface="Courier"/>
                <a:cs typeface="Courier"/>
              </a:rPr>
              <a:t>-l</a:t>
            </a:r>
            <a:endParaRPr lang="en-US" sz="2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zcat</a:t>
            </a:r>
            <a:r>
              <a:rPr lang="en-US" sz="2300" dirty="0">
                <a:latin typeface="Courier"/>
                <a:cs typeface="Courier"/>
              </a:rPr>
              <a:t> output/</a:t>
            </a:r>
            <a:r>
              <a:rPr lang="en-US" sz="2300" dirty="0" smtClean="0">
                <a:latin typeface="Courier"/>
                <a:cs typeface="Courier"/>
              </a:rPr>
              <a:t>d3raw</a:t>
            </a:r>
            <a:r>
              <a:rPr lang="en-US" sz="2300" dirty="0">
                <a:latin typeface="Courier"/>
                <a:cs typeface="Courier"/>
              </a:rPr>
              <a:t>-trimmed-pair1.fastq.gz | </a:t>
            </a:r>
            <a:r>
              <a:rPr lang="en-US" sz="2300" dirty="0" err="1">
                <a:latin typeface="Courier"/>
                <a:cs typeface="Courier"/>
              </a:rPr>
              <a:t>wc</a:t>
            </a:r>
            <a:r>
              <a:rPr lang="en-US" sz="2300" dirty="0">
                <a:latin typeface="Courier"/>
                <a:cs typeface="Courier"/>
              </a:rPr>
              <a:t> </a:t>
            </a:r>
            <a:r>
              <a:rPr lang="en-US" sz="2300" dirty="0" smtClean="0">
                <a:latin typeface="Courier"/>
                <a:cs typeface="Courier"/>
              </a:rPr>
              <a:t>-l</a:t>
            </a:r>
            <a:endParaRPr lang="en-US" sz="23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>
                <a:latin typeface="Courier"/>
                <a:cs typeface="Courier"/>
              </a:rPr>
              <a:t># does this match the report from Skewer</a:t>
            </a:r>
            <a:r>
              <a:rPr lang="en-US" sz="2300" dirty="0" smtClean="0">
                <a:latin typeface="Courier"/>
                <a:cs typeface="Courier"/>
              </a:rPr>
              <a:t>?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cat output/d3raw-trimmed.log</a:t>
            </a:r>
            <a:endParaRPr lang="en-US" sz="2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# now run FASTQC on the trimmed files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$ </a:t>
            </a:r>
            <a:r>
              <a:rPr lang="en-US" sz="2300" dirty="0" err="1">
                <a:latin typeface="Courier"/>
                <a:cs typeface="Courier"/>
              </a:rPr>
              <a:t>fastqc</a:t>
            </a:r>
            <a:r>
              <a:rPr lang="en-US" sz="2300" dirty="0">
                <a:latin typeface="Courier"/>
                <a:cs typeface="Courier"/>
              </a:rPr>
              <a:t> -o output </a:t>
            </a:r>
            <a:r>
              <a:rPr lang="en-US" sz="2300" dirty="0" smtClean="0">
                <a:latin typeface="Courier"/>
                <a:cs typeface="Courier"/>
              </a:rPr>
              <a:t>output/d3raw-trimmed-pair1.fastq.gz \</a:t>
            </a:r>
          </a:p>
          <a:p>
            <a:pPr marL="0" indent="0">
              <a:buNone/>
            </a:pPr>
            <a:r>
              <a:rPr lang="en-US" sz="2300" dirty="0" smtClean="0">
                <a:latin typeface="Courier"/>
                <a:cs typeface="Courier"/>
              </a:rPr>
              <a:t>output/d3raw-trimmed-pair2.fastq.gz</a:t>
            </a:r>
          </a:p>
          <a:p>
            <a:pPr marL="0" indent="0">
              <a:buNone/>
            </a:pPr>
            <a:endParaRPr lang="en-US" sz="2000" i="1" dirty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How have Overrepresented </a:t>
            </a:r>
            <a:r>
              <a:rPr lang="en-US" dirty="0">
                <a:solidFill>
                  <a:srgbClr val="FF0000"/>
                </a:solidFill>
                <a:latin typeface="+mj-lt"/>
                <a:cs typeface="Courier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equences, Adapter </a:t>
            </a:r>
            <a:r>
              <a:rPr lang="en-US" dirty="0">
                <a:solidFill>
                  <a:srgbClr val="FF0000"/>
                </a:solidFill>
                <a:latin typeface="+mj-lt"/>
                <a:cs typeface="Courier"/>
              </a:rPr>
              <a:t>C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ontent, and </a:t>
            </a:r>
            <a:r>
              <a:rPr lang="en-US" dirty="0" err="1">
                <a:solidFill>
                  <a:srgbClr val="FF0000"/>
                </a:solidFill>
                <a:latin typeface="+mj-lt"/>
                <a:cs typeface="Courier"/>
              </a:rPr>
              <a:t>K</a:t>
            </a:r>
            <a:r>
              <a:rPr lang="en-US" dirty="0" err="1" smtClean="0">
                <a:solidFill>
                  <a:srgbClr val="FF0000"/>
                </a:solidFill>
                <a:latin typeface="+mj-lt"/>
                <a:cs typeface="Courier"/>
              </a:rPr>
              <a:t>mer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 content changed between the untrimmed and trimmed data?</a:t>
            </a:r>
            <a:endParaRPr lang="en-US" dirty="0">
              <a:solidFill>
                <a:srgbClr val="FF0000"/>
              </a:solidFill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29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12899"/>
            <a:ext cx="7972552" cy="50800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Adapters and Quality Trimming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perform adapter and quality trimming on dataset_2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skewer -m </a:t>
            </a:r>
            <a:r>
              <a:rPr lang="en-US" sz="2000" dirty="0" err="1" smtClean="0">
                <a:latin typeface="Courier"/>
                <a:cs typeface="Courier"/>
              </a:rPr>
              <a:t>pe</a:t>
            </a:r>
            <a:r>
              <a:rPr lang="en-US" sz="2000" dirty="0" smtClean="0">
                <a:latin typeface="Courier"/>
                <a:cs typeface="Courier"/>
              </a:rPr>
              <a:t> -q 10 -l 25 -n -z -o output/d2raw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-x resources/adapters/</a:t>
            </a:r>
            <a:r>
              <a:rPr lang="en-US" sz="2000" dirty="0" smtClean="0">
                <a:latin typeface="Courier"/>
                <a:cs typeface="Courier"/>
              </a:rPr>
              <a:t>d2.1</a:t>
            </a:r>
            <a:r>
              <a:rPr lang="en-US" sz="2000" dirty="0">
                <a:latin typeface="Courier"/>
                <a:cs typeface="Courier"/>
              </a:rPr>
              <a:t>.fa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i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-y resources/adapters/</a:t>
            </a:r>
            <a:r>
              <a:rPr lang="en-US" sz="2000" dirty="0" smtClean="0">
                <a:latin typeface="Courier"/>
                <a:cs typeface="Courier"/>
              </a:rPr>
              <a:t>d2.2</a:t>
            </a:r>
            <a:r>
              <a:rPr lang="en-US" sz="2000" dirty="0">
                <a:latin typeface="Courier"/>
                <a:cs typeface="Courier"/>
              </a:rPr>
              <a:t>.fa</a:t>
            </a:r>
            <a:r>
              <a:rPr lang="en-US" sz="2000" i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\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nput/dataset_2/d2raw.1.fq.gz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input/dataset_2/d2raw.2.fq.gz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check out adapter trimming results in </a:t>
            </a:r>
            <a:r>
              <a:rPr lang="en-US" sz="2000" dirty="0" smtClean="0">
                <a:latin typeface="Courier"/>
                <a:cs typeface="Courier"/>
              </a:rPr>
              <a:t>detail: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cat output/d2raw-trimmed.log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run FASTQC on the trimmed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fastqc</a:t>
            </a:r>
            <a:r>
              <a:rPr lang="en-US" sz="2000" dirty="0">
                <a:latin typeface="Courier"/>
                <a:cs typeface="Courier"/>
              </a:rPr>
              <a:t> -o output </a:t>
            </a:r>
            <a:r>
              <a:rPr lang="en-US" sz="2000" i="1" dirty="0" smtClean="0">
                <a:latin typeface="Courier"/>
                <a:cs typeface="Courier"/>
              </a:rPr>
              <a:t>FASTQ-trimmed.1 FASTQ-trimmed.2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i="1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Courier"/>
              </a:rPr>
              <a:t>How have the quality profiles changed between the untrimmed and trimmed data?</a:t>
            </a:r>
          </a:p>
        </p:txBody>
      </p:sp>
    </p:spTree>
    <p:extLst>
      <p:ext uri="{BB962C8B-B14F-4D97-AF65-F5344CB8AC3E}">
        <p14:creationId xmlns:p14="http://schemas.microsoft.com/office/powerpoint/2010/main" val="379724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Trimming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/>
              <a:t>Variant calling and filtering</a:t>
            </a:r>
          </a:p>
          <a:p>
            <a:r>
              <a:rPr lang="en-US" dirty="0" smtClean="0"/>
              <a:t>Annotation</a:t>
            </a:r>
          </a:p>
          <a:p>
            <a:r>
              <a:rPr lang="en-US" dirty="0" smtClean="0"/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an Alignment Tool</a:t>
            </a:r>
          </a:p>
          <a:p>
            <a:r>
              <a:rPr lang="en-US" dirty="0" smtClean="0"/>
              <a:t>Identify the most likely reference genome coordinate(s) (chromosome, position, and strand) from which each fragment originated</a:t>
            </a:r>
          </a:p>
          <a:p>
            <a:r>
              <a:rPr lang="en-US" dirty="0" smtClean="0"/>
              <a:t>Determine the sequence differences between each read and the reference genome</a:t>
            </a:r>
          </a:p>
          <a:p>
            <a:r>
              <a:rPr lang="en-US" dirty="0" smtClean="0"/>
              <a:t>Calculate a probability that each alignment is correct (mapping quality score)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44196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   reference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   sample</a:t>
            </a:r>
          </a:p>
        </p:txBody>
      </p:sp>
    </p:spTree>
    <p:extLst>
      <p:ext uri="{BB962C8B-B14F-4D97-AF65-F5344CB8AC3E}">
        <p14:creationId xmlns:p14="http://schemas.microsoft.com/office/powerpoint/2010/main" val="10112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  <a:endParaRPr lang="en-US" sz="1800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796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  <a:endParaRPr lang="en-US" sz="1800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43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6289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Ambiguity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95800" y="32893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08500" y="46990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18000" y="41910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versus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29400" y="3168650"/>
            <a:ext cx="2349500" cy="217805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dirty="0" smtClean="0"/>
              <a:t>Which is more likely? One gap or two mismatches?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  <a:endParaRPr lang="en-US" sz="1800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304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  <a:endParaRPr lang="en-US" sz="1800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256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BWA (Burroughs-Wheeler Aligner)</a:t>
            </a:r>
          </a:p>
          <a:p>
            <a:r>
              <a:rPr lang="en-US" dirty="0" smtClean="0"/>
              <a:t>Aligns reads to an index of the reference genome created by </a:t>
            </a:r>
            <a:r>
              <a:rPr lang="en-US" b="1" dirty="0" smtClean="0"/>
              <a:t>Burroughs-Wheeler Transform</a:t>
            </a:r>
          </a:p>
          <a:p>
            <a:r>
              <a:rPr lang="en-US" dirty="0" smtClean="0"/>
              <a:t>Three algorithms; BWA MEM is best for reads 70 bp or longer</a:t>
            </a:r>
          </a:p>
          <a:p>
            <a:pPr lvl="1"/>
            <a:r>
              <a:rPr lang="en-US" dirty="0" smtClean="0"/>
              <a:t>Uses a “seed-and-extend” strategy</a:t>
            </a:r>
          </a:p>
          <a:p>
            <a:r>
              <a:rPr lang="en-US" dirty="0"/>
              <a:t>One of the most mature aligners, written by </a:t>
            </a:r>
            <a:r>
              <a:rPr lang="en-US" dirty="0" err="1"/>
              <a:t>Heng</a:t>
            </a:r>
            <a:r>
              <a:rPr lang="en-US" dirty="0"/>
              <a:t> Li (Broad Institute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http://bio-bwa.sourceforge.net/bwa.shtml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7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87500"/>
            <a:ext cx="87249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BWA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Build index (once per reference genome)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/>
              <a:t>Download reference genome in FASTA format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/>
              <a:t>Run </a:t>
            </a:r>
            <a:r>
              <a:rPr lang="en-US" sz="2400" dirty="0" err="1" smtClean="0">
                <a:latin typeface="Courier"/>
                <a:cs typeface="Courier"/>
              </a:rPr>
              <a:t>bwa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index </a:t>
            </a:r>
            <a:r>
              <a:rPr lang="en-US" sz="2400" dirty="0" smtClean="0">
                <a:cs typeface="Courier"/>
              </a:rPr>
              <a:t>on the reference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400" dirty="0" smtClean="0">
                <a:cs typeface="Courier"/>
              </a:rPr>
              <a:t>Pre-built indexes exist for commonly used 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Align reads using </a:t>
            </a:r>
            <a:r>
              <a:rPr lang="en-US" sz="2600" dirty="0" err="1">
                <a:latin typeface="Courier"/>
                <a:cs typeface="Courier"/>
              </a:rPr>
              <a:t>bwa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2600" dirty="0" err="1" smtClean="0">
                <a:latin typeface="Courier"/>
                <a:cs typeface="Courier"/>
              </a:rPr>
              <a:t>mem</a:t>
            </a:r>
            <a:endParaRPr lang="en-US" sz="2600" dirty="0" smtClean="0">
              <a:latin typeface="Courier"/>
              <a:cs typeface="Courier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Convert the output from SAM to BAM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Mark duplicate reads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Sort alignments by coordinate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Index the BAM file</a:t>
            </a:r>
          </a:p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We will create a pipeline to perform 2-6 in one step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/>
          </a:bodyPr>
          <a:lstStyle/>
          <a:p>
            <a:r>
              <a:rPr lang="en-US" dirty="0" smtClean="0"/>
              <a:t>One reference genome for each </a:t>
            </a:r>
            <a:r>
              <a:rPr lang="en-US" dirty="0" smtClean="0"/>
              <a:t>species</a:t>
            </a:r>
          </a:p>
          <a:p>
            <a:pPr lvl="1"/>
            <a:r>
              <a:rPr lang="en-US" dirty="0"/>
              <a:t>The current human genome reference is </a:t>
            </a:r>
            <a:r>
              <a:rPr lang="en-US" dirty="0" smtClean="0"/>
              <a:t>GRCh38</a:t>
            </a:r>
          </a:p>
          <a:p>
            <a:pPr lvl="1"/>
            <a:r>
              <a:rPr lang="en-US" dirty="0" smtClean="0"/>
              <a:t>Many people are still using GRCh37 (hg19)</a:t>
            </a:r>
            <a:endParaRPr lang="en-US" dirty="0" smtClean="0"/>
          </a:p>
          <a:p>
            <a:r>
              <a:rPr lang="en-US" dirty="0" smtClean="0"/>
              <a:t>References evolve over time</a:t>
            </a:r>
          </a:p>
          <a:p>
            <a:pPr lvl="1"/>
            <a:r>
              <a:rPr lang="en-US" dirty="0" smtClean="0"/>
              <a:t>Errors corrected</a:t>
            </a:r>
          </a:p>
          <a:p>
            <a:pPr lvl="1"/>
            <a:r>
              <a:rPr lang="en-US" dirty="0" smtClean="0"/>
              <a:t>Gaps filled in</a:t>
            </a:r>
          </a:p>
          <a:p>
            <a:pPr lvl="1"/>
            <a:r>
              <a:rPr lang="en-US" dirty="0" smtClean="0"/>
              <a:t>Alternative (or “alt”) sequences </a:t>
            </a:r>
            <a:r>
              <a:rPr lang="en-US" dirty="0"/>
              <a:t>added: large haplotypes that differ substantially between individuals or </a:t>
            </a:r>
            <a:r>
              <a:rPr lang="en-US" dirty="0" smtClean="0"/>
              <a:t>populations</a:t>
            </a:r>
          </a:p>
          <a:p>
            <a:r>
              <a:rPr lang="en-US" dirty="0"/>
              <a:t>Next reference </a:t>
            </a:r>
            <a:r>
              <a:rPr lang="en-US" dirty="0" smtClean="0"/>
              <a:t>likely to be </a:t>
            </a:r>
            <a:r>
              <a:rPr lang="en-US" dirty="0"/>
              <a:t>graph-based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r>
              <a:rPr lang="en-US" dirty="0"/>
              <a:t>For each reference version (or “build”) there is one canonical sequence, but different annotations</a:t>
            </a:r>
          </a:p>
          <a:p>
            <a:pPr lvl="1"/>
            <a:r>
              <a:rPr lang="en-US" dirty="0"/>
              <a:t>Big (annoying) difference: chromosome names</a:t>
            </a:r>
          </a:p>
          <a:p>
            <a:pPr lvl="2"/>
            <a:r>
              <a:rPr lang="en-US" dirty="0"/>
              <a:t>GRC/NCBI: NC000001, NC000002, …, NC000024</a:t>
            </a:r>
          </a:p>
          <a:p>
            <a:pPr lvl="2"/>
            <a:r>
              <a:rPr lang="en-US" dirty="0"/>
              <a:t>UCSC: chr1, chr2, …, </a:t>
            </a:r>
            <a:r>
              <a:rPr lang="en-US" dirty="0" err="1"/>
              <a:t>chrX</a:t>
            </a:r>
            <a:r>
              <a:rPr lang="en-US" dirty="0"/>
              <a:t>, </a:t>
            </a:r>
            <a:r>
              <a:rPr lang="en-US" dirty="0" err="1"/>
              <a:t>chrY</a:t>
            </a:r>
            <a:endParaRPr lang="en-US" dirty="0"/>
          </a:p>
          <a:p>
            <a:pPr lvl="2"/>
            <a:r>
              <a:rPr lang="en-US" dirty="0" err="1"/>
              <a:t>Ensembl</a:t>
            </a:r>
            <a:r>
              <a:rPr lang="en-US" dirty="0"/>
              <a:t>: 1, 2, …, X, Y</a:t>
            </a:r>
          </a:p>
          <a:p>
            <a:pPr marL="0" indent="0" algn="ctr">
              <a:buNone/>
            </a:pPr>
            <a:r>
              <a:rPr lang="en-US" b="1" u="sng" dirty="0" smtClean="0"/>
              <a:t>Recommendations</a:t>
            </a:r>
          </a:p>
          <a:p>
            <a:r>
              <a:rPr lang="en-US" dirty="0"/>
              <a:t>Use </a:t>
            </a:r>
            <a:r>
              <a:rPr lang="en-US" dirty="0" smtClean="0"/>
              <a:t>same </a:t>
            </a:r>
            <a:r>
              <a:rPr lang="en-US" dirty="0"/>
              <a:t>genome/annotation set for entire project</a:t>
            </a:r>
          </a:p>
          <a:p>
            <a:r>
              <a:rPr lang="en-US" dirty="0" smtClean="0"/>
              <a:t>All new projects should use GRCh38</a:t>
            </a:r>
          </a:p>
          <a:p>
            <a:pPr lvl="1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Variant calling and filtering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BWA Alignment Pipeline</a:t>
            </a:r>
          </a:p>
          <a:p>
            <a:r>
              <a:rPr lang="en-US" dirty="0" smtClean="0"/>
              <a:t>In addition to BWA, we’ll use two additional tools:</a:t>
            </a:r>
          </a:p>
          <a:p>
            <a:pPr lvl="1"/>
            <a:r>
              <a:rPr lang="en-US" dirty="0" err="1" smtClean="0"/>
              <a:t>Samtools</a:t>
            </a:r>
            <a:r>
              <a:rPr lang="en-US" dirty="0" smtClean="0"/>
              <a:t>: </a:t>
            </a:r>
            <a:r>
              <a:rPr lang="en-US" dirty="0" smtClean="0"/>
              <a:t>performs common operations on </a:t>
            </a:r>
            <a:r>
              <a:rPr lang="en-US" dirty="0" smtClean="0"/>
              <a:t>BAM files</a:t>
            </a:r>
            <a:endParaRPr lang="en-US" dirty="0" smtClean="0"/>
          </a:p>
          <a:p>
            <a:pPr lvl="1"/>
            <a:r>
              <a:rPr lang="en-US" dirty="0" err="1" smtClean="0"/>
              <a:t>Samblaster</a:t>
            </a:r>
            <a:r>
              <a:rPr lang="en-US" dirty="0" smtClean="0"/>
              <a:t>: mark duplicates in a “stream” of reads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590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Align Reads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Test that our tools work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bwa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mem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view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samblaster</a:t>
            </a:r>
            <a:r>
              <a:rPr lang="en-US" sz="2000" dirty="0" smtClean="0">
                <a:latin typeface="Courier"/>
                <a:cs typeface="Courier"/>
              </a:rPr>
              <a:t> -h</a:t>
            </a: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Find our input files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find input </a:t>
            </a:r>
            <a:r>
              <a:rPr lang="mr-IN" sz="2000" dirty="0" smtClean="0">
                <a:latin typeface="Courier"/>
                <a:cs typeface="Courier"/>
              </a:rPr>
              <a:t>–</a:t>
            </a:r>
            <a:r>
              <a:rPr lang="en-US" sz="2000" dirty="0" err="1" smtClean="0">
                <a:latin typeface="Courier"/>
                <a:cs typeface="Courier"/>
              </a:rPr>
              <a:t>iname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'</a:t>
            </a:r>
            <a:r>
              <a:rPr lang="en-US" sz="2000" dirty="0" err="1" smtClean="0">
                <a:latin typeface="Courier"/>
                <a:cs typeface="Courier"/>
              </a:rPr>
              <a:t>aligner_input</a:t>
            </a:r>
            <a:r>
              <a:rPr lang="en-US" sz="2000" dirty="0" smtClean="0">
                <a:latin typeface="Courier"/>
                <a:cs typeface="Courier"/>
              </a:rPr>
              <a:t>*'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Lets look at the command for our pipeline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cat scripts/</a:t>
            </a:r>
            <a:r>
              <a:rPr lang="en-US" sz="2000" dirty="0" err="1" smtClean="0">
                <a:latin typeface="Courier"/>
                <a:cs typeface="Courier"/>
              </a:rPr>
              <a:t>bwa_pipeline.sh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736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Align Reads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i="1" dirty="0" err="1" smtClean="0">
                <a:latin typeface="Courier"/>
                <a:cs typeface="Courier"/>
              </a:rPr>
              <a:t>bwa_pipeline.sh</a:t>
            </a:r>
            <a:r>
              <a:rPr lang="en-US" sz="2000" i="1" dirty="0" smtClean="0">
                <a:latin typeface="Courier"/>
                <a:cs typeface="Courier"/>
              </a:rPr>
              <a:t>:</a:t>
            </a:r>
            <a:endParaRPr lang="en-US" sz="2000" i="1" dirty="0">
              <a:latin typeface="Courier"/>
              <a:cs typeface="Courier"/>
            </a:endParaRPr>
          </a:p>
          <a:p>
            <a:pPr marL="91440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bwa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mem</a:t>
            </a:r>
            <a:r>
              <a:rPr lang="en-US" sz="2000" dirty="0">
                <a:latin typeface="Courier"/>
                <a:cs typeface="Courier"/>
              </a:rPr>
              <a:t> -M -t 1 -R $RG $INDEX $FQ1 $FQ2 |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samblaster</a:t>
            </a:r>
            <a:r>
              <a:rPr lang="en-US" sz="2000" dirty="0">
                <a:latin typeface="Courier"/>
                <a:cs typeface="Courier"/>
              </a:rPr>
              <a:t> -M |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samtools</a:t>
            </a:r>
            <a:r>
              <a:rPr lang="en-US" sz="2000" dirty="0">
                <a:latin typeface="Courier"/>
                <a:cs typeface="Courier"/>
              </a:rPr>
              <a:t> view -</a:t>
            </a:r>
            <a:r>
              <a:rPr lang="en-US" sz="2000" dirty="0" smtClean="0">
                <a:latin typeface="Courier"/>
                <a:cs typeface="Courier"/>
              </a:rPr>
              <a:t>b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h - </a:t>
            </a:r>
            <a:r>
              <a:rPr lang="en-US" sz="2000" dirty="0">
                <a:latin typeface="Courier"/>
                <a:cs typeface="Courier"/>
              </a:rPr>
              <a:t>| \</a:t>
            </a:r>
          </a:p>
          <a:p>
            <a:pPr marL="914400" indent="0">
              <a:buNone/>
            </a:pP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sort </a:t>
            </a:r>
            <a:r>
              <a:rPr lang="en-US" sz="2000" dirty="0">
                <a:latin typeface="Courier"/>
                <a:cs typeface="Courier"/>
              </a:rPr>
              <a:t>-o $</a:t>
            </a:r>
            <a:r>
              <a:rPr lang="en-US" sz="2000" dirty="0" err="1" smtClean="0">
                <a:latin typeface="Courier"/>
                <a:cs typeface="Courier"/>
              </a:rPr>
              <a:t>BAM.bam</a:t>
            </a:r>
            <a:r>
              <a:rPr lang="en-US" sz="2000" dirty="0" smtClean="0">
                <a:latin typeface="Courier"/>
                <a:cs typeface="Courier"/>
              </a:rPr>
              <a:t> - </a:t>
            </a:r>
            <a:r>
              <a:rPr lang="en-US" sz="2000" dirty="0">
                <a:latin typeface="Courier"/>
                <a:cs typeface="Courier"/>
              </a:rPr>
              <a:t>&amp;&amp; \</a:t>
            </a:r>
          </a:p>
          <a:p>
            <a:pPr marL="914400" indent="0">
              <a:buNone/>
            </a:pP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index </a:t>
            </a: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err="1">
                <a:latin typeface="Courier"/>
                <a:cs typeface="Courier"/>
              </a:rPr>
              <a:t>BAM.bam</a:t>
            </a:r>
            <a:r>
              <a:rPr lang="en-US" sz="2000" dirty="0">
                <a:latin typeface="Courier"/>
                <a:cs typeface="Courier"/>
              </a:rPr>
              <a:t> &amp;&amp; \</a:t>
            </a:r>
          </a:p>
          <a:p>
            <a:pPr marL="914400" indent="0">
              <a:buNone/>
            </a:pPr>
            <a:r>
              <a:rPr lang="en-US" sz="2000" dirty="0" err="1">
                <a:latin typeface="Courier"/>
                <a:cs typeface="Courier"/>
              </a:rPr>
              <a:t>samtools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flagstat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err="1">
                <a:latin typeface="Courier"/>
                <a:cs typeface="Courier"/>
              </a:rPr>
              <a:t>BAM.bam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338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12899"/>
            <a:ext cx="88646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Align Reads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A read group provides information about the sequencing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library. ID=A unique name for the read group;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SM=sample ID; PL=sequencing platform; LB=library name;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PU=platform unit (</a:t>
            </a:r>
            <a:r>
              <a:rPr lang="en-US" sz="2000" i="1" dirty="0" smtClean="0">
                <a:latin typeface="Courier"/>
                <a:cs typeface="Courier"/>
              </a:rPr>
              <a:t>e.g. </a:t>
            </a:r>
            <a:r>
              <a:rPr lang="en-US" sz="2000" dirty="0" smtClean="0">
                <a:latin typeface="Courier"/>
                <a:cs typeface="Courier"/>
              </a:rPr>
              <a:t>flow cell lane). Fields must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be tab-separated!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MYRG</a:t>
            </a:r>
            <a:r>
              <a:rPr lang="en-US" sz="2000" dirty="0" smtClean="0">
                <a:latin typeface="Courier"/>
                <a:cs typeface="Courier"/>
              </a:rPr>
              <a:t>='@</a:t>
            </a:r>
            <a:r>
              <a:rPr lang="en-US" sz="2000" dirty="0" smtClean="0">
                <a:latin typeface="Courier"/>
                <a:cs typeface="Courier"/>
              </a:rPr>
              <a:t>RG\tID:group1\tSM:sample1\</a:t>
            </a:r>
            <a:r>
              <a:rPr lang="en-US" sz="2000" dirty="0" err="1" smtClean="0">
                <a:latin typeface="Courier"/>
                <a:cs typeface="Courier"/>
              </a:rPr>
              <a:t>tPL:illumina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r>
              <a:rPr lang="en-US" sz="2000" dirty="0" smtClean="0">
                <a:latin typeface="Courier"/>
                <a:cs typeface="Courier"/>
              </a:rPr>
              <a:t>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LB:lib1\tPU:lane1'</a:t>
            </a: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80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12899"/>
            <a:ext cx="88646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Align Reads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Let’s run our pipeline!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scripts/</a:t>
            </a:r>
            <a:r>
              <a:rPr lang="en-US" sz="2000" dirty="0" err="1">
                <a:latin typeface="Courier"/>
                <a:cs typeface="Courier"/>
              </a:rPr>
              <a:t>bwa_pipeline.sh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</a:t>
            </a:r>
            <a:r>
              <a:rPr lang="en-US" sz="2000" dirty="0">
                <a:latin typeface="Courier"/>
                <a:cs typeface="Courier"/>
              </a:rPr>
              <a:t>/align/aligner_input.1.fq.gz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</a:t>
            </a:r>
            <a:r>
              <a:rPr lang="en-US" sz="2000" dirty="0">
                <a:latin typeface="Courier"/>
                <a:cs typeface="Courier"/>
              </a:rPr>
              <a:t>/align/aligner_input.2.fq.gz $MYRG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output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smtClean="0">
                <a:latin typeface="Courier"/>
                <a:cs typeface="Courier"/>
              </a:rPr>
              <a:t>aligned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8480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BAM is a binary format. Use </a:t>
            </a:r>
            <a:r>
              <a:rPr lang="en-US" sz="2000" dirty="0" smtClean="0">
                <a:latin typeface="Courier"/>
                <a:cs typeface="Courier"/>
              </a:rPr>
              <a:t>‘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view</a:t>
            </a:r>
            <a:r>
              <a:rPr lang="en-US" sz="2000" dirty="0" smtClean="0">
                <a:latin typeface="Courier"/>
                <a:cs typeface="Courier"/>
              </a:rPr>
              <a:t>’ </a:t>
            </a:r>
            <a:r>
              <a:rPr lang="en-US" sz="2000" dirty="0" smtClean="0">
                <a:latin typeface="Courier"/>
                <a:cs typeface="Courier"/>
              </a:rPr>
              <a:t>to view 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alignments </a:t>
            </a:r>
            <a:r>
              <a:rPr lang="en-US" sz="2000" dirty="0" smtClean="0">
                <a:latin typeface="Courier"/>
                <a:cs typeface="Courier"/>
              </a:rPr>
              <a:t>in plain text.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First, we’ll look at the header: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view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H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 err="1" smtClean="0">
                <a:latin typeface="Courier"/>
                <a:cs typeface="Courier"/>
              </a:rPr>
              <a:t>aligned.bam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| less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i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number</a:t>
            </a:r>
            <a:r>
              <a:rPr lang="en-US" sz="1400" dirty="0">
                <a:latin typeface="Courier"/>
                <a:cs typeface="Courier"/>
              </a:rPr>
              <a:t>=-1 simplify=</a:t>
            </a:r>
            <a:r>
              <a:rPr lang="en-US" sz="1400" dirty="0" smtClean="0">
                <a:latin typeface="Courier"/>
                <a:cs typeface="Courier"/>
              </a:rPr>
              <a:t>false ...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1549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we’ll look at the first read pair: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view output/</a:t>
            </a:r>
            <a:r>
              <a:rPr lang="en-US" sz="2000" dirty="0" err="1" smtClean="0">
                <a:latin typeface="Courier"/>
                <a:cs typeface="Courier"/>
              </a:rPr>
              <a:t>aligned.bam</a:t>
            </a:r>
            <a:r>
              <a:rPr lang="en-US" sz="2000" dirty="0" smtClean="0">
                <a:latin typeface="Courier"/>
                <a:cs typeface="Courier"/>
              </a:rPr>
              <a:t> | </a:t>
            </a:r>
            <a:r>
              <a:rPr lang="en-US" sz="2000" dirty="0" smtClean="0">
                <a:latin typeface="Courier"/>
                <a:cs typeface="Courier"/>
              </a:rPr>
              <a:t>head 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31623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902200"/>
            <a:ext cx="8610600" cy="18415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More about SAM/BAM format</a:t>
            </a:r>
          </a:p>
          <a:p>
            <a:r>
              <a:rPr lang="en-US" dirty="0" smtClean="0"/>
              <a:t>Flags (col 2): each bit has a different meaning</a:t>
            </a:r>
          </a:p>
          <a:p>
            <a:pPr lvl="1"/>
            <a:r>
              <a:rPr lang="en-US" dirty="0" smtClean="0"/>
              <a:t>This is a common way to compactly encode lots of info</a:t>
            </a:r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MAPQ (col 5) is supposed to be a PHRED-encoded probability, but aligners have different ways of computing this; read the documentation</a:t>
            </a:r>
          </a:p>
          <a:p>
            <a:r>
              <a:rPr lang="en-US" dirty="0" smtClean="0"/>
              <a:t>CIGAR (col 6): summary of the alignment</a:t>
            </a:r>
          </a:p>
          <a:p>
            <a:pPr lvl="1"/>
            <a:r>
              <a:rPr lang="en-US" dirty="0" smtClean="0"/>
              <a:t>M=match, I=insertion, D=deletion</a:t>
            </a:r>
          </a:p>
          <a:p>
            <a:pPr lvl="1"/>
            <a:r>
              <a:rPr lang="en-US" dirty="0" smtClean="0"/>
              <a:t>S=soft-clip: bases ignored, not removed from sequence</a:t>
            </a:r>
          </a:p>
          <a:p>
            <a:pPr lvl="1"/>
            <a:r>
              <a:rPr lang="en-US" dirty="0" smtClean="0"/>
              <a:t>H=hard-clip: bases removed from sequence</a:t>
            </a:r>
          </a:p>
          <a:p>
            <a:pPr lvl="1"/>
            <a:r>
              <a:rPr lang="en-US" u="sng" dirty="0" smtClean="0"/>
              <a:t>Contains no information about SNPs!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Mate info (cols 7-8): gives the location of the next read in the pair</a:t>
            </a:r>
          </a:p>
          <a:p>
            <a:r>
              <a:rPr lang="en-US" dirty="0" smtClean="0"/>
              <a:t>Fragment length (col 9): estimate of the size of the DNA fragment from which the reads originated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365500"/>
            <a:ext cx="8763000" cy="3416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All columns &gt;11 are optional tags; common ones:</a:t>
            </a:r>
          </a:p>
          <a:p>
            <a:pPr lvl="1"/>
            <a:r>
              <a:rPr lang="en-US" dirty="0" smtClean="0"/>
              <a:t>AS, XS: scores of best and second-best alignments</a:t>
            </a:r>
          </a:p>
          <a:p>
            <a:pPr lvl="1"/>
            <a:r>
              <a:rPr lang="en-US" dirty="0" smtClean="0"/>
              <a:t>MD: mismatch details (this is where you find SNPs)</a:t>
            </a:r>
          </a:p>
          <a:p>
            <a:pPr lvl="1"/>
            <a:r>
              <a:rPr lang="en-US" dirty="0" smtClean="0"/>
              <a:t>NM: edit distance to reference (number of mismatches)</a:t>
            </a:r>
          </a:p>
          <a:p>
            <a:pPr lvl="1"/>
            <a:r>
              <a:rPr lang="en-US" dirty="0" smtClean="0"/>
              <a:t>RG: read-group ID</a:t>
            </a:r>
          </a:p>
          <a:p>
            <a:pPr lvl="1"/>
            <a:r>
              <a:rPr lang="en-US" dirty="0" smtClean="0"/>
              <a:t>Tags starting with X, Y, and Z are “custom”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3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Whole genome or targeted (</a:t>
            </a:r>
            <a:r>
              <a:rPr lang="en-US" i="1" dirty="0" smtClean="0"/>
              <a:t>e.g. </a:t>
            </a:r>
            <a:r>
              <a:rPr lang="en-US" dirty="0" smtClean="0"/>
              <a:t>exome </a:t>
            </a:r>
            <a:r>
              <a:rPr lang="en-US" dirty="0" smtClean="0"/>
              <a:t>or specific </a:t>
            </a:r>
            <a:r>
              <a:rPr lang="en-US" dirty="0" smtClean="0"/>
              <a:t>genes/region)</a:t>
            </a:r>
            <a:r>
              <a:rPr lang="en-US" dirty="0" smtClean="0"/>
              <a:t>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</a:t>
            </a:r>
            <a:r>
              <a:rPr lang="en-US" dirty="0" smtClean="0"/>
              <a:t>mouse genome) </a:t>
            </a:r>
            <a:r>
              <a:rPr lang="en-US" dirty="0"/>
              <a:t>or small (</a:t>
            </a:r>
            <a:r>
              <a:rPr lang="en-US" i="1" dirty="0"/>
              <a:t>e.g. </a:t>
            </a:r>
            <a:r>
              <a:rPr lang="en-US" dirty="0"/>
              <a:t>bacteria, virus)</a:t>
            </a:r>
            <a:r>
              <a:rPr lang="en-US" dirty="0" smtClean="0"/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New tool: </a:t>
            </a:r>
            <a:r>
              <a:rPr lang="en-US" sz="2000" dirty="0" err="1" smtClean="0">
                <a:latin typeface="Courier"/>
                <a:cs typeface="Courier"/>
              </a:rPr>
              <a:t>S</a:t>
            </a:r>
            <a:r>
              <a:rPr lang="en-US" sz="2000" dirty="0" err="1" smtClean="0">
                <a:latin typeface="Courier"/>
                <a:cs typeface="Courier"/>
              </a:rPr>
              <a:t>ambamba</a:t>
            </a:r>
            <a:r>
              <a:rPr lang="en-US" sz="2000" dirty="0" smtClean="0">
                <a:latin typeface="Courier"/>
                <a:cs typeface="Courier"/>
              </a:rPr>
              <a:t>, an alternative to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has a “mini-language” for filtering SAM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output. For example, this command shows only properly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paired reads with MAPQ &gt;= 30: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F </a:t>
            </a:r>
            <a:r>
              <a:rPr lang="en-US" sz="2000" dirty="0">
                <a:latin typeface="Courier"/>
                <a:cs typeface="Courier"/>
              </a:rPr>
              <a:t>"</a:t>
            </a:r>
            <a:r>
              <a:rPr lang="en-US" sz="2000" dirty="0" err="1" smtClean="0">
                <a:latin typeface="Courier"/>
                <a:cs typeface="Courier"/>
              </a:rPr>
              <a:t>proper_pair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and </a:t>
            </a:r>
            <a:r>
              <a:rPr lang="en-US" sz="2000" dirty="0" err="1" smtClean="0">
                <a:latin typeface="Courier"/>
                <a:cs typeface="Courier"/>
              </a:rPr>
              <a:t>mapping_quality</a:t>
            </a:r>
            <a:r>
              <a:rPr lang="en-US" sz="2000" dirty="0" smtClean="0">
                <a:latin typeface="Courier"/>
                <a:cs typeface="Courier"/>
              </a:rPr>
              <a:t> &gt;= </a:t>
            </a:r>
            <a:r>
              <a:rPr lang="en-US" sz="2000" dirty="0" smtClean="0">
                <a:latin typeface="Courier"/>
                <a:cs typeface="Courier"/>
              </a:rPr>
              <a:t>30"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r>
              <a:rPr lang="en-US" sz="2000" dirty="0" smtClean="0">
                <a:latin typeface="Courier"/>
                <a:cs typeface="Courier"/>
              </a:rPr>
              <a:t> | less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just at reads in a specific region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r>
              <a:rPr lang="en-US" sz="2000" dirty="0" smtClean="0">
                <a:latin typeface="Courier"/>
                <a:cs typeface="Courier"/>
              </a:rPr>
              <a:t> chr1:50000-60000 | less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multiple regions using a BED file, and save the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result to a BAM file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sambamba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view </a:t>
            </a:r>
            <a:r>
              <a:rPr lang="en-US" sz="2000" dirty="0" smtClean="0">
                <a:latin typeface="Courier"/>
                <a:cs typeface="Courier"/>
              </a:rPr>
              <a:t>-L </a:t>
            </a:r>
            <a:r>
              <a:rPr lang="en-US" sz="2000" dirty="0" smtClean="0">
                <a:latin typeface="Courier"/>
                <a:cs typeface="Courier"/>
              </a:rPr>
              <a:t>resources/align/</a:t>
            </a:r>
            <a:r>
              <a:rPr lang="en-US" sz="2000" dirty="0" err="1" smtClean="0">
                <a:latin typeface="Courier"/>
                <a:cs typeface="Courier"/>
              </a:rPr>
              <a:t>regions.bed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f </a:t>
            </a:r>
            <a:r>
              <a:rPr lang="en-US" sz="2000" dirty="0" smtClean="0">
                <a:latin typeface="Courier"/>
                <a:cs typeface="Courier"/>
              </a:rPr>
              <a:t>bam </a:t>
            </a:r>
            <a:r>
              <a:rPr lang="en-US" sz="2000" i="1" dirty="0" smtClean="0">
                <a:latin typeface="Courier"/>
                <a:cs typeface="Courier"/>
              </a:rPr>
              <a:t>BAM </a:t>
            </a:r>
            <a:r>
              <a:rPr lang="en-US" sz="2000" dirty="0" smtClean="0">
                <a:latin typeface="Courier"/>
                <a:cs typeface="Courier"/>
              </a:rPr>
              <a:t>&gt; </a:t>
            </a:r>
            <a:r>
              <a:rPr lang="en-US" sz="2000" dirty="0" err="1" smtClean="0">
                <a:latin typeface="Courier"/>
                <a:cs typeface="Courier"/>
              </a:rPr>
              <a:t>regions.bam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Count the number of unmapped reads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sambamba</a:t>
            </a:r>
            <a:r>
              <a:rPr lang="en-US" sz="2000" dirty="0" smtClean="0">
                <a:latin typeface="Courier"/>
                <a:cs typeface="Courier"/>
              </a:rPr>
              <a:t> view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c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smtClean="0">
                <a:latin typeface="Courier"/>
                <a:cs typeface="Courier"/>
              </a:rPr>
              <a:t>F "unmapped</a:t>
            </a:r>
            <a:r>
              <a:rPr lang="en-US" sz="2000" dirty="0">
                <a:latin typeface="Courier"/>
                <a:cs typeface="Courier"/>
              </a:rPr>
              <a:t>"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i="1" dirty="0" smtClean="0">
                <a:latin typeface="Courier"/>
                <a:cs typeface="Courier"/>
              </a:rPr>
              <a:t>BAM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71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25600"/>
            <a:ext cx="8610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Exploring Alignment Results</a:t>
            </a:r>
            <a:endParaRPr lang="en-US" u="sng" dirty="0" smtClean="0"/>
          </a:p>
          <a:p>
            <a:r>
              <a:rPr lang="en-US" dirty="0" smtClean="0"/>
              <a:t>We can also explore alignments interactively </a:t>
            </a:r>
          </a:p>
          <a:p>
            <a:pPr lvl="1"/>
            <a:r>
              <a:rPr lang="en-US" dirty="0" smtClean="0"/>
              <a:t>IGV (Broad Institute) is a popular tool for this</a:t>
            </a:r>
          </a:p>
          <a:p>
            <a:pPr lvl="1"/>
            <a:r>
              <a:rPr lang="en-US" dirty="0" smtClean="0"/>
              <a:t>Today, we’ll use a text-based viewer in </a:t>
            </a:r>
            <a:r>
              <a:rPr lang="en-US" dirty="0" err="1" smtClean="0"/>
              <a:t>samtools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Launch the viewer (try with and without REF)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samtools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tview</a:t>
            </a:r>
            <a:r>
              <a:rPr lang="en-US" sz="2000" dirty="0" smtClean="0">
                <a:latin typeface="Courier"/>
                <a:cs typeface="Courier"/>
              </a:rPr>
              <a:t> input/align/</a:t>
            </a:r>
            <a:r>
              <a:rPr lang="en-US" sz="2000" dirty="0" err="1" smtClean="0">
                <a:latin typeface="Courier"/>
                <a:cs typeface="Courier"/>
              </a:rPr>
              <a:t>aligner_output.bam</a:t>
            </a:r>
            <a:r>
              <a:rPr lang="en-US" sz="2000" dirty="0" smtClean="0">
                <a:latin typeface="Courier"/>
                <a:cs typeface="Courier"/>
              </a:rPr>
              <a:t> [</a:t>
            </a:r>
            <a:r>
              <a:rPr lang="en-US" sz="2000" i="1" dirty="0" smtClean="0">
                <a:latin typeface="Courier"/>
                <a:cs typeface="Courier"/>
              </a:rPr>
              <a:t>REF</a:t>
            </a:r>
            <a:r>
              <a:rPr lang="en-US" sz="2000" dirty="0" smtClean="0">
                <a:latin typeface="Courier"/>
                <a:cs typeface="Courier"/>
              </a:rPr>
              <a:t>]</a:t>
            </a:r>
            <a:endParaRPr lang="en-US" sz="2000" i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i="1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Look at the available commands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Navigate to a position in the genome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i="1" dirty="0" smtClean="0">
                <a:latin typeface="Courier"/>
                <a:cs typeface="Courier"/>
              </a:rPr>
              <a:t>CHROMOSOME:POSITION </a:t>
            </a:r>
            <a:r>
              <a:rPr lang="en-US" sz="2000" dirty="0" smtClean="0">
                <a:latin typeface="Courier"/>
                <a:cs typeface="Courier"/>
              </a:rPr>
              <a:t>(try chr1:10000000)</a:t>
            </a:r>
          </a:p>
        </p:txBody>
      </p:sp>
    </p:spTree>
    <p:extLst>
      <p:ext uri="{BB962C8B-B14F-4D97-AF65-F5344CB8AC3E}">
        <p14:creationId xmlns:p14="http://schemas.microsoft.com/office/powerpoint/2010/main" val="30405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Interpreting Alignment Results</a:t>
            </a:r>
          </a:p>
          <a:p>
            <a:r>
              <a:rPr lang="en-US" dirty="0" smtClean="0"/>
              <a:t>A read (pair) can often align multiple places</a:t>
            </a:r>
          </a:p>
          <a:p>
            <a:pPr lvl="1"/>
            <a:r>
              <a:rPr lang="en-US" dirty="0" smtClean="0"/>
              <a:t>The difference between the best and second-best alignment (AS – XS) factors largely in the MAPQ</a:t>
            </a:r>
          </a:p>
          <a:p>
            <a:pPr lvl="1"/>
            <a:r>
              <a:rPr lang="en-US" dirty="0" smtClean="0"/>
              <a:t>If there are multiple equally good alignments, BWA will report one at random with a low MAPQ (usually 0)</a:t>
            </a:r>
          </a:p>
          <a:p>
            <a:r>
              <a:rPr lang="en-US" dirty="0" smtClean="0"/>
              <a:t>Highly divergent reads will fail to map</a:t>
            </a:r>
          </a:p>
          <a:p>
            <a:pPr lvl="1"/>
            <a:r>
              <a:rPr lang="en-US" dirty="0" smtClean="0"/>
              <a:t>May happen due to variation (esp. structural), contamination, or sequencing errors</a:t>
            </a:r>
          </a:p>
          <a:p>
            <a:r>
              <a:rPr lang="en-US" dirty="0" smtClean="0"/>
              <a:t>Aligners aren’t perfect! If a particular region is important, verify the alignments visually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Trimming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 smtClean="0"/>
              <a:t>Variant calling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Annotation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 Variant Caller</a:t>
            </a:r>
          </a:p>
          <a:p>
            <a:r>
              <a:rPr lang="en-US" dirty="0" smtClean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 smtClean="0"/>
              <a:t>Determine the most likely genotype for each sample at each variable locus</a:t>
            </a:r>
          </a:p>
          <a:p>
            <a:r>
              <a:rPr lang="en-US" dirty="0" smtClean="0"/>
              <a:t>Determine the probability that each variant call is correct (quality score)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err="1" smtClean="0"/>
              <a:t>FreeBayes</a:t>
            </a:r>
            <a:endParaRPr lang="en-US" u="sng" dirty="0" smtClean="0"/>
          </a:p>
          <a:p>
            <a:r>
              <a:rPr lang="en-US" dirty="0" smtClean="0"/>
              <a:t>Bayesian variant caller – leverages base quality, alignment metrics, read depth, local sequence context, and population information</a:t>
            </a:r>
          </a:p>
          <a:p>
            <a:r>
              <a:rPr lang="en-US" dirty="0" smtClean="0"/>
              <a:t>Performs haplotype-based calling</a:t>
            </a:r>
            <a:endParaRPr lang="en-US" dirty="0"/>
          </a:p>
          <a:p>
            <a:pPr lvl="1"/>
            <a:r>
              <a:rPr lang="en-US" dirty="0" smtClean="0"/>
              <a:t>Designed to run on many individuals simultaneously</a:t>
            </a:r>
          </a:p>
          <a:p>
            <a:pPr lvl="1"/>
            <a:r>
              <a:rPr lang="en-US" dirty="0" smtClean="0"/>
              <a:t>More samples == better accuracy</a:t>
            </a:r>
          </a:p>
          <a:p>
            <a:pPr lvl="1"/>
            <a:r>
              <a:rPr lang="en-US" dirty="0" smtClean="0"/>
              <a:t>Sequencing errors detected as unique haplotypes</a:t>
            </a:r>
          </a:p>
          <a:p>
            <a:r>
              <a:rPr lang="en-US" dirty="0" smtClean="0"/>
              <a:t>Performs local realignment across overlapping reads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https://github.com/ekg/</a:t>
            </a:r>
            <a:r>
              <a:rPr lang="en-US" dirty="0" smtClean="0">
                <a:hlinkClick r:id="rId2"/>
              </a:rPr>
              <a:t>freebayes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Call Germline Variants with </a:t>
            </a:r>
            <a:r>
              <a:rPr lang="en-US" u="sng" dirty="0" err="1" smtClean="0"/>
              <a:t>FreeBayes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The default settings work well for most 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situations. All we need is the reference and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the BAM file. We also specify a region to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#</a:t>
            </a:r>
            <a:r>
              <a:rPr lang="en-US" sz="2400" dirty="0" smtClean="0">
                <a:latin typeface="Courier"/>
                <a:cs typeface="Courier"/>
              </a:rPr>
              <a:t> call. Special compression (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) is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needed for VCF output.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freebayes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-r </a:t>
            </a:r>
            <a:r>
              <a:rPr lang="en-US" sz="2400" dirty="0" smtClean="0">
                <a:latin typeface="Courier"/>
                <a:cs typeface="Courier"/>
              </a:rPr>
              <a:t>chr1:10000000-10100000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-f resources</a:t>
            </a:r>
            <a:r>
              <a:rPr lang="en-US" sz="2400" dirty="0">
                <a:latin typeface="Courier"/>
                <a:cs typeface="Courier"/>
              </a:rPr>
              <a:t>/Homo_sapiens_assembly38.</a:t>
            </a:r>
            <a:r>
              <a:rPr lang="en-US" sz="2400" dirty="0" smtClean="0">
                <a:latin typeface="Courier"/>
                <a:cs typeface="Courier"/>
              </a:rPr>
              <a:t>fasta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input/germline/</a:t>
            </a:r>
            <a:r>
              <a:rPr lang="en-US" sz="2400" dirty="0" err="1" smtClean="0">
                <a:latin typeface="Courier"/>
                <a:cs typeface="Courier"/>
              </a:rPr>
              <a:t>germline.bam</a:t>
            </a:r>
            <a:r>
              <a:rPr lang="en-US" sz="24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| </a:t>
            </a:r>
            <a:r>
              <a:rPr lang="en-US" sz="2400" dirty="0" err="1" smtClean="0">
                <a:latin typeface="Courier"/>
                <a:cs typeface="Courier"/>
              </a:rPr>
              <a:t>bgzip</a:t>
            </a:r>
            <a:r>
              <a:rPr lang="en-US" sz="2400" dirty="0" smtClean="0">
                <a:latin typeface="Courier"/>
                <a:cs typeface="Courier"/>
              </a:rPr>
              <a:t> &gt; output/</a:t>
            </a:r>
            <a:r>
              <a:rPr lang="en-US" sz="2400" dirty="0" err="1" smtClean="0">
                <a:latin typeface="Courier"/>
                <a:cs typeface="Courier"/>
              </a:rPr>
              <a:t>variant_calls.vcf.gz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# Index the VCF file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$ </a:t>
            </a:r>
            <a:r>
              <a:rPr lang="en-US" sz="2400" dirty="0" err="1" smtClean="0">
                <a:latin typeface="Courier"/>
                <a:cs typeface="Courier"/>
              </a:rPr>
              <a:t>tabix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output/</a:t>
            </a:r>
            <a:r>
              <a:rPr lang="en-US" sz="2400" dirty="0" err="1">
                <a:latin typeface="Courier"/>
                <a:cs typeface="Courier"/>
              </a:rPr>
              <a:t>variant_calls.vcf.gz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76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Header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FILTER: marker that the variant failed a condition</a:t>
            </a:r>
          </a:p>
          <a:p>
            <a:r>
              <a:rPr lang="en-US" dirty="0" smtClean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</a:t>
            </a:r>
            <a:r>
              <a:rPr lang="pt-BR" dirty="0"/>
              <a:t>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ID: If variant is known, it’s database ID (</a:t>
            </a:r>
            <a:r>
              <a:rPr lang="en-US" i="1" dirty="0" smtClean="0"/>
              <a:t>e.g. 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REF, ALT: the reference and alternate alleles</a:t>
            </a:r>
          </a:p>
          <a:p>
            <a:pPr lvl="1"/>
            <a:r>
              <a:rPr lang="en-US" dirty="0" smtClean="0"/>
              <a:t>ALT may contain more than one allele, comma-separated</a:t>
            </a:r>
          </a:p>
          <a:p>
            <a:r>
              <a:rPr lang="en-US" dirty="0" smtClean="0"/>
              <a:t>QUAL: PHRED-scale probability that there is no variant at this site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0/1:2,2:4:</a:t>
            </a:r>
            <a:r>
              <a:rPr lang="pt-BR" dirty="0"/>
              <a:t>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sample:</a:t>
            </a:r>
          </a:p>
          <a:p>
            <a:pPr lvl="1"/>
            <a:r>
              <a:rPr lang="en-US" dirty="0" smtClean="0"/>
              <a:t>GT: genotype call; 0 is reference, and 1, 2, … are alternate</a:t>
            </a:r>
          </a:p>
          <a:p>
            <a:pPr lvl="2"/>
            <a:r>
              <a:rPr lang="en-US" dirty="0" smtClean="0"/>
              <a:t>0/0 is homozygous reference</a:t>
            </a:r>
          </a:p>
          <a:p>
            <a:pPr lvl="2"/>
            <a:r>
              <a:rPr lang="en-US" dirty="0" smtClean="0"/>
              <a:t>0/1 is heterozygous</a:t>
            </a:r>
          </a:p>
          <a:p>
            <a:pPr lvl="2"/>
            <a:r>
              <a:rPr lang="en-US" dirty="0" smtClean="0"/>
              <a:t>1/1 is homozygous alternate</a:t>
            </a:r>
          </a:p>
          <a:p>
            <a:pPr lvl="2"/>
            <a:r>
              <a:rPr lang="en-US" dirty="0" smtClean="0"/>
              <a:t>‘.’ means no call</a:t>
            </a:r>
          </a:p>
          <a:p>
            <a:pPr lvl="2"/>
            <a:r>
              <a:rPr lang="en-US" dirty="0" smtClean="0"/>
              <a:t>If there is a ‘|’ rather than ‘/’, the genotype is phased</a:t>
            </a:r>
          </a:p>
          <a:p>
            <a:pPr lvl="1"/>
            <a:r>
              <a:rPr lang="en-US" dirty="0" smtClean="0"/>
              <a:t>GQ: PHRED-scale probability that the call is incorrect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15040</TotalTime>
  <Words>6820</Words>
  <Application>Microsoft Macintosh PowerPoint</Application>
  <PresentationFormat>On-screen Show (4:3)</PresentationFormat>
  <Paragraphs>1006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Median</vt:lpstr>
      <vt:lpstr>DNA Variant Calling by  Current-Generation Sequencing</vt:lpstr>
      <vt:lpstr>DNA Variant Calling by  Current-Generation Sequencing</vt:lpstr>
      <vt:lpstr>DNA Variant Calling by  Current-Generation Sequencing</vt:lpstr>
      <vt:lpstr>DNA Variant Calling by  Current-Generation Sequencing</vt:lpstr>
      <vt:lpstr>APPLICATIONS OF VARIANT CALLING</vt:lpstr>
      <vt:lpstr>APPLICATIONS OF VARIANT CALLING</vt:lpstr>
      <vt:lpstr>VARIANT CALLING WORKFLOW</vt:lpstr>
      <vt:lpstr>VARIANT CALLING WORKFLOW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VARIANT CALLING WORKFLOW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SEQUENCING DATA ANALYSIS</vt:lpstr>
      <vt:lpstr>VARIANT CALLING WORKFLOW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INTERLUDE: THE COMMAND LINE</vt:lpstr>
      <vt:lpstr>INTERLUDE: THE COMMAND LINE</vt:lpstr>
      <vt:lpstr>INTERLUDE: THE COMMAND LINE</vt:lpstr>
      <vt:lpstr>INTERLUDE: THE COMMAND LINE</vt:lpstr>
      <vt:lpstr>VARIANT CALLING WORKFLOW</vt:lpstr>
      <vt:lpstr>TRIMMING</vt:lpstr>
      <vt:lpstr>TRIMMING</vt:lpstr>
      <vt:lpstr>TRIMMING</vt:lpstr>
      <vt:lpstr>TRIMMING</vt:lpstr>
      <vt:lpstr>TRIMMING</vt:lpstr>
      <vt:lpstr>TRIMMING</vt:lpstr>
      <vt:lpstr>TRIMMING</vt:lpstr>
      <vt:lpstr>VARIANT CALLING WORKFLOW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VARIANT CALLING WORKFLOW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</vt:lpstr>
      <vt:lpstr>VARIANT CALLING WORKFLOW</vt:lpstr>
      <vt:lpstr>ANNOTATION</vt:lpstr>
      <vt:lpstr>ANNOTATION</vt:lpstr>
      <vt:lpstr>ANNOTATION</vt:lpstr>
      <vt:lpstr>ANNOTATION</vt:lpstr>
      <vt:lpstr>ANNOTATION</vt:lpstr>
      <vt:lpstr>ANNOTATION</vt:lpstr>
      <vt:lpstr>ANNOTATION</vt:lpstr>
      <vt:lpstr>ANNOTATION</vt:lpstr>
      <vt:lpstr>VARIANT CALLING WORKFLOW</vt:lpstr>
      <vt:lpstr>STRUCTURAL VARIANTS</vt:lpstr>
      <vt:lpstr>STRUCTURAL VARIANTS</vt:lpstr>
      <vt:lpstr>STRUCTURAL VARIANTS</vt:lpstr>
      <vt:lpstr>STRUCTURAL VARIANTS</vt:lpstr>
      <vt:lpstr>RECAP</vt:lpstr>
      <vt:lpstr>ALTERNATIVES</vt:lpstr>
      <vt:lpstr>Supplement</vt:lpstr>
      <vt:lpstr>SEQUENCING TECHNOLOGY</vt:lpstr>
      <vt:lpstr>SEQUENCING TECHNOLOGY</vt:lpstr>
      <vt:lpstr>ILLUMINA DNA LIBRARY PREPARATION</vt:lpstr>
    </vt:vector>
  </TitlesOfParts>
  <Company>NHGRI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John Didion</cp:lastModifiedBy>
  <cp:revision>341</cp:revision>
  <dcterms:created xsi:type="dcterms:W3CDTF">2016-11-26T13:55:20Z</dcterms:created>
  <dcterms:modified xsi:type="dcterms:W3CDTF">2017-04-12T15:53:21Z</dcterms:modified>
</cp:coreProperties>
</file>